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4" r:id="rId2"/>
    <p:sldId id="291" r:id="rId3"/>
    <p:sldId id="282" r:id="rId4"/>
    <p:sldId id="293" r:id="rId5"/>
    <p:sldId id="284" r:id="rId6"/>
    <p:sldId id="292" r:id="rId7"/>
    <p:sldId id="286" r:id="rId8"/>
    <p:sldId id="295" r:id="rId9"/>
    <p:sldId id="288" r:id="rId10"/>
    <p:sldId id="315" r:id="rId11"/>
    <p:sldId id="296" r:id="rId12"/>
    <p:sldId id="307" r:id="rId13"/>
    <p:sldId id="298" r:id="rId14"/>
    <p:sldId id="300" r:id="rId15"/>
    <p:sldId id="310" r:id="rId16"/>
    <p:sldId id="311" r:id="rId17"/>
    <p:sldId id="302" r:id="rId18"/>
    <p:sldId id="312" r:id="rId19"/>
    <p:sldId id="304" r:id="rId20"/>
    <p:sldId id="314" r:id="rId21"/>
    <p:sldId id="306" r:id="rId22"/>
    <p:sldId id="31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00"/>
    <a:srgbClr val="023F72"/>
    <a:srgbClr val="006600"/>
    <a:srgbClr val="434343"/>
    <a:srgbClr val="C05200"/>
    <a:srgbClr val="000000"/>
    <a:srgbClr val="DA5D00"/>
    <a:srgbClr val="30A8B3"/>
    <a:srgbClr val="E261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0" autoAdjust="0"/>
    <p:restoredTop sz="88224" autoAdjust="0"/>
  </p:normalViewPr>
  <p:slideViewPr>
    <p:cSldViewPr snapToGrid="0">
      <p:cViewPr varScale="1">
        <p:scale>
          <a:sx n="75" d="100"/>
          <a:sy n="75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131420191172E-2"/>
          <c:y val="2.56704964385976E-2"/>
          <c:w val="0.97158056658221104"/>
          <c:h val="0.77276001547304296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63500" cap="rnd">
              <a:solidFill>
                <a:srgbClr val="023F72"/>
              </a:solidFill>
              <a:round/>
            </a:ln>
            <a:effectLst/>
          </c:spPr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D04-4291-B07A-E5704FCE9B42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63500" cap="rnd">
              <a:solidFill>
                <a:srgbClr val="30A8B3"/>
              </a:solidFill>
              <a:round/>
            </a:ln>
            <a:effectLst/>
          </c:spPr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D04-4291-B07A-E5704FCE9B42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63500" cap="rnd">
              <a:solidFill>
                <a:srgbClr val="9D9D9D"/>
              </a:solidFill>
              <a:round/>
            </a:ln>
            <a:effectLst/>
          </c:spPr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D04-4291-B07A-E5704FCE9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829672"/>
        <c:axId val="345830064"/>
      </c:lineChart>
      <c:catAx>
        <c:axId val="34582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3434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345830064"/>
        <c:crosses val="autoZero"/>
        <c:auto val="1"/>
        <c:lblAlgn val="ctr"/>
        <c:lblOffset val="100"/>
        <c:noMultiLvlLbl val="0"/>
      </c:catAx>
      <c:valAx>
        <c:axId val="345830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582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94241335843901"/>
          <c:y val="0.90555101745871702"/>
          <c:w val="0.43211498392189701"/>
          <c:h val="6.2360861993036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434343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4015541356691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bubble3D val="0"/>
            <c:spPr>
              <a:solidFill>
                <a:srgbClr val="30A8B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D7-4373-A9AA-0C2ACD036F3E}"/>
              </c:ext>
            </c:extLst>
          </c:dPt>
          <c:dPt>
            <c:idx val="1"/>
            <c:bubble3D val="0"/>
            <c:spPr>
              <a:solidFill>
                <a:srgbClr val="434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D7-4373-A9AA-0C2ACD036F3E}"/>
              </c:ext>
            </c:extLst>
          </c:dPt>
          <c:dPt>
            <c:idx val="2"/>
            <c:bubble3D val="0"/>
            <c:spPr>
              <a:solidFill>
                <a:srgbClr val="C05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D7-4373-A9AA-0C2ACD036F3E}"/>
              </c:ext>
            </c:extLst>
          </c:dPt>
          <c:dPt>
            <c:idx val="3"/>
            <c:bubble3D val="0"/>
            <c:spPr>
              <a:solidFill>
                <a:srgbClr val="FF6E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BD7-4373-A9AA-0C2ACD036F3E}"/>
              </c:ext>
            </c:extLst>
          </c:dPt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D7-4373-A9AA-0C2ACD036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911693902548799E-2"/>
          <c:y val="0.94808455499836697"/>
          <c:w val="0.85417661219490304"/>
          <c:h val="4.9809195985754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>
                <a:solidFill>
                  <a:srgbClr val="434343"/>
                </a:solidFill>
                <a:latin typeface="Franklin Gothic Book" panose="020B0503020102020204" pitchFamily="34" charset="0"/>
              </a:rPr>
              <a:t>Título</a:t>
            </a:r>
            <a:r>
              <a:rPr lang="en-US" sz="2000" b="1" dirty="0">
                <a:solidFill>
                  <a:srgbClr val="434343"/>
                </a:solidFill>
                <a:latin typeface="Franklin Gothic Book" panose="020B0503020102020204" pitchFamily="34" charset="0"/>
              </a:rPr>
              <a:t> do </a:t>
            </a:r>
            <a:r>
              <a:rPr lang="en-US" sz="2000" b="1" dirty="0" err="1">
                <a:solidFill>
                  <a:srgbClr val="434343"/>
                </a:solidFill>
                <a:latin typeface="Franklin Gothic Book" panose="020B0503020102020204" pitchFamily="34" charset="0"/>
              </a:rPr>
              <a:t>Gráfico</a:t>
            </a:r>
            <a:endParaRPr lang="en-US" sz="2000" b="1" dirty="0">
              <a:solidFill>
                <a:srgbClr val="434343"/>
              </a:solidFill>
              <a:latin typeface="Franklin Gothic Book" panose="020B05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434343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Legenda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0066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Plan1!$B$2:$B$13</c:f>
              <c:numCache>
                <c:formatCode>General</c:formatCode>
                <c:ptCount val="12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3-46BD-993B-11F8E0ADF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50"/>
        <c:axId val="345831632"/>
        <c:axId val="345830456"/>
      </c:barChart>
      <c:catAx>
        <c:axId val="34583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3434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345830456"/>
        <c:crosses val="autoZero"/>
        <c:auto val="1"/>
        <c:lblAlgn val="ctr"/>
        <c:lblOffset val="100"/>
        <c:noMultiLvlLbl val="0"/>
      </c:catAx>
      <c:valAx>
        <c:axId val="345830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583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434343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>
                <a:solidFill>
                  <a:srgbClr val="434343"/>
                </a:solidFill>
                <a:latin typeface="Franklin Gothic Book" panose="020B0503020102020204" pitchFamily="34" charset="0"/>
              </a:rPr>
              <a:t>Título do Gráfico</a:t>
            </a:r>
          </a:p>
        </c:rich>
      </c:tx>
      <c:layout>
        <c:manualLayout>
          <c:xMode val="edge"/>
          <c:yMode val="edge"/>
          <c:x val="0.320150165655522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Legenda 01</c:v>
                </c:pt>
              </c:strCache>
            </c:strRef>
          </c:tx>
          <c:spPr>
            <a:ln w="38100" cap="sq">
              <a:solidFill>
                <a:schemeClr val="bg1">
                  <a:lumMod val="65000"/>
                </a:schemeClr>
              </a:solidFill>
              <a:miter lim="800000"/>
            </a:ln>
            <a:effectLst/>
          </c:spPr>
          <c:marker>
            <c:symbol val="square"/>
            <c:size val="5"/>
            <c:spPr>
              <a:solidFill>
                <a:schemeClr val="bg1">
                  <a:lumMod val="65000"/>
                </a:schemeClr>
              </a:solidFill>
              <a:ln w="57150" cap="sq">
                <a:solidFill>
                  <a:schemeClr val="bg1">
                    <a:lumMod val="65000"/>
                  </a:schemeClr>
                </a:solidFill>
                <a:miter lim="800000"/>
              </a:ln>
              <a:effectLst/>
            </c:spPr>
          </c:marker>
          <c:dLbls>
            <c:dLbl>
              <c:idx val="0"/>
              <c:layout>
                <c:manualLayout>
                  <c:x val="-6.729862500286031E-2"/>
                  <c:y val="-6.3162383762425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94-4523-ACA4-4433B955C2C4}"/>
                </c:ext>
              </c:extLst>
            </c:dLbl>
            <c:dLbl>
              <c:idx val="1"/>
              <c:layout>
                <c:manualLayout>
                  <c:x val="-5.2003482956755692E-2"/>
                  <c:y val="-7.1844197346804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94-4523-ACA4-4433B955C2C4}"/>
                </c:ext>
              </c:extLst>
            </c:dLbl>
            <c:dLbl>
              <c:idx val="2"/>
              <c:layout>
                <c:manualLayout>
                  <c:x val="-6.4239596593639384E-2"/>
                  <c:y val="-6.8950347638703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94-4523-ACA4-4433B955C2C4}"/>
                </c:ext>
              </c:extLst>
            </c:dLbl>
            <c:dLbl>
              <c:idx val="3"/>
              <c:layout>
                <c:manualLayout>
                  <c:x val="-6.1180672088120232E-2"/>
                  <c:y val="7.5507263217262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94-4523-ACA4-4433B955C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494-4523-ACA4-4433B955C2C4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Legenda 02</c:v>
                </c:pt>
              </c:strCache>
            </c:strRef>
          </c:tx>
          <c:spPr>
            <a:ln w="38100" cap="rnd">
              <a:solidFill>
                <a:srgbClr val="0066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1B9538"/>
              </a:solidFill>
              <a:ln w="57150" cap="sq">
                <a:solidFill>
                  <a:srgbClr val="006600"/>
                </a:solidFill>
                <a:miter lim="800000"/>
              </a:ln>
              <a:effectLst/>
            </c:spPr>
          </c:marker>
          <c:dLbls>
            <c:dLbl>
              <c:idx val="0"/>
              <c:layout>
                <c:manualLayout>
                  <c:x val="-8.871182386740678E-2"/>
                  <c:y val="-6.6427976523933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94-4523-ACA4-4433B955C2C4}"/>
                </c:ext>
              </c:extLst>
            </c:dLbl>
            <c:dLbl>
              <c:idx val="1"/>
              <c:layout>
                <c:manualLayout>
                  <c:x val="-6.1180568184418464E-2"/>
                  <c:y val="-5.9153282948920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94-4523-ACA4-4433B955C2C4}"/>
                </c:ext>
              </c:extLst>
            </c:dLbl>
            <c:dLbl>
              <c:idx val="2"/>
              <c:layout>
                <c:manualLayout>
                  <c:x val="-6.1180568184418464E-2"/>
                  <c:y val="6.4277359435163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94-4523-ACA4-4433B955C2C4}"/>
                </c:ext>
              </c:extLst>
            </c:dLbl>
            <c:dLbl>
              <c:idx val="3"/>
              <c:layout>
                <c:manualLayout>
                  <c:x val="-5.8121638483714225E-2"/>
                  <c:y val="8.5211305889903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94-4523-ACA4-4433B955C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1B9538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494-4523-ACA4-4433B955C2C4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Legenda 03</c:v>
                </c:pt>
              </c:strCache>
            </c:strRef>
          </c:tx>
          <c:spPr>
            <a:ln w="38100" cap="sq">
              <a:solidFill>
                <a:srgbClr val="43434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34343"/>
              </a:solidFill>
              <a:ln w="57150">
                <a:solidFill>
                  <a:srgbClr val="434343"/>
                </a:solidFill>
                <a:miter lim="800000"/>
              </a:ln>
              <a:effectLst/>
            </c:spPr>
          </c:marker>
          <c:dLbls>
            <c:dLbl>
              <c:idx val="0"/>
              <c:layout>
                <c:manualLayout>
                  <c:x val="-3.9767369319872001E-2"/>
                  <c:y val="6.5312906678913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94-4523-ACA4-4433B955C2C4}"/>
                </c:ext>
              </c:extLst>
            </c:dLbl>
            <c:dLbl>
              <c:idx val="1"/>
              <c:layout>
                <c:manualLayout>
                  <c:x val="-3.3649312501430099E-2"/>
                  <c:y val="5.8781616011021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94-4523-ACA4-4433B955C2C4}"/>
                </c:ext>
              </c:extLst>
            </c:dLbl>
            <c:dLbl>
              <c:idx val="2"/>
              <c:layout>
                <c:manualLayout>
                  <c:x val="0"/>
                  <c:y val="4.2453389341293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494-4523-ACA4-4433B955C2C4}"/>
                </c:ext>
              </c:extLst>
            </c:dLbl>
            <c:dLbl>
              <c:idx val="3"/>
              <c:layout>
                <c:manualLayout>
                  <c:x val="-4.2826397729092927E-2"/>
                  <c:y val="-6.5472242175121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94-4523-ACA4-4433B955C2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434343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494-4523-ACA4-4433B955C2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328464"/>
        <c:axId val="349328856"/>
      </c:lineChart>
      <c:catAx>
        <c:axId val="349328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49328856"/>
        <c:crosses val="autoZero"/>
        <c:auto val="1"/>
        <c:lblAlgn val="ctr"/>
        <c:lblOffset val="100"/>
        <c:noMultiLvlLbl val="0"/>
      </c:catAx>
      <c:valAx>
        <c:axId val="349328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932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434343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434343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>
                <a:solidFill>
                  <a:srgbClr val="434343"/>
                </a:solidFill>
                <a:latin typeface="Franklin Gothic Book" panose="020B0503020102020204" pitchFamily="34" charset="0"/>
              </a:rPr>
              <a:t>Título</a:t>
            </a:r>
            <a:r>
              <a:rPr lang="en-US" sz="2000" b="1" dirty="0">
                <a:solidFill>
                  <a:srgbClr val="434343"/>
                </a:solidFill>
                <a:latin typeface="Franklin Gothic Book" panose="020B0503020102020204" pitchFamily="34" charset="0"/>
              </a:rPr>
              <a:t> do </a:t>
            </a:r>
            <a:r>
              <a:rPr lang="en-US" sz="2000" b="1" dirty="0" err="1">
                <a:solidFill>
                  <a:srgbClr val="434343"/>
                </a:solidFill>
                <a:latin typeface="Franklin Gothic Book" panose="020B0503020102020204" pitchFamily="34" charset="0"/>
              </a:rPr>
              <a:t>Gráfico</a:t>
            </a:r>
            <a:endParaRPr lang="en-US" sz="2000" b="1" dirty="0">
              <a:solidFill>
                <a:srgbClr val="434343"/>
              </a:solidFill>
              <a:latin typeface="Franklin Gothic Book" panose="020B05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434343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Legenda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006600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Plan1!$B$2:$B$13</c:f>
              <c:numCache>
                <c:formatCode>General</c:formatCode>
                <c:ptCount val="12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  <c:pt idx="10">
                  <c:v>55</c:v>
                </c:pt>
                <c:pt idx="1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AF-48EB-B5D0-01A021A7BC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50"/>
        <c:axId val="349329640"/>
        <c:axId val="349330032"/>
      </c:barChart>
      <c:catAx>
        <c:axId val="34932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3434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349330032"/>
        <c:crosses val="autoZero"/>
        <c:auto val="1"/>
        <c:lblAlgn val="ctr"/>
        <c:lblOffset val="100"/>
        <c:noMultiLvlLbl val="0"/>
      </c:catAx>
      <c:valAx>
        <c:axId val="3493300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932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434343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 dirty="0">
                <a:solidFill>
                  <a:srgbClr val="434343"/>
                </a:solidFill>
                <a:latin typeface="Franklin Gothic Book" panose="020B0503020102020204" pitchFamily="34" charset="0"/>
              </a:rPr>
              <a:t>Título do Gráfico</a:t>
            </a:r>
          </a:p>
        </c:rich>
      </c:tx>
      <c:layout>
        <c:manualLayout>
          <c:xMode val="edge"/>
          <c:yMode val="edge"/>
          <c:x val="0.320150165655522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Legenda 01</c:v>
                </c:pt>
              </c:strCache>
            </c:strRef>
          </c:tx>
          <c:spPr>
            <a:ln w="38100" cap="sq">
              <a:solidFill>
                <a:schemeClr val="bg1">
                  <a:lumMod val="65000"/>
                </a:schemeClr>
              </a:solidFill>
              <a:miter lim="800000"/>
            </a:ln>
            <a:effectLst/>
          </c:spPr>
          <c:marker>
            <c:symbol val="square"/>
            <c:size val="5"/>
            <c:spPr>
              <a:solidFill>
                <a:schemeClr val="bg1">
                  <a:lumMod val="65000"/>
                </a:schemeClr>
              </a:solidFill>
              <a:ln w="57150" cap="sq">
                <a:solidFill>
                  <a:schemeClr val="bg1">
                    <a:lumMod val="65000"/>
                  </a:schemeClr>
                </a:solidFill>
                <a:miter lim="800000"/>
              </a:ln>
              <a:effectLst/>
            </c:spPr>
          </c:marker>
          <c:dLbls>
            <c:dLbl>
              <c:idx val="0"/>
              <c:layout>
                <c:manualLayout>
                  <c:x val="-6.729862500286031E-2"/>
                  <c:y val="-6.3162383762425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2CF-47FD-BB26-F77360F75B47}"/>
                </c:ext>
              </c:extLst>
            </c:dLbl>
            <c:dLbl>
              <c:idx val="1"/>
              <c:layout>
                <c:manualLayout>
                  <c:x val="-5.2003482956755692E-2"/>
                  <c:y val="-7.18441973468046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CF-47FD-BB26-F77360F75B47}"/>
                </c:ext>
              </c:extLst>
            </c:dLbl>
            <c:dLbl>
              <c:idx val="2"/>
              <c:layout>
                <c:manualLayout>
                  <c:x val="-6.4239596593639384E-2"/>
                  <c:y val="-6.8950347638703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CF-47FD-BB26-F77360F75B47}"/>
                </c:ext>
              </c:extLst>
            </c:dLbl>
            <c:dLbl>
              <c:idx val="3"/>
              <c:layout>
                <c:manualLayout>
                  <c:x val="-6.1180672088120232E-2"/>
                  <c:y val="7.5507263217262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CF-47FD-BB26-F77360F75B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2CF-47FD-BB26-F77360F75B47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Legenda 02</c:v>
                </c:pt>
              </c:strCache>
            </c:strRef>
          </c:tx>
          <c:spPr>
            <a:ln w="38100" cap="rnd">
              <a:solidFill>
                <a:srgbClr val="0066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1B9538"/>
              </a:solidFill>
              <a:ln w="57150" cap="sq">
                <a:solidFill>
                  <a:srgbClr val="006600"/>
                </a:solidFill>
                <a:miter lim="800000"/>
              </a:ln>
              <a:effectLst/>
            </c:spPr>
          </c:marker>
          <c:dLbls>
            <c:dLbl>
              <c:idx val="0"/>
              <c:layout>
                <c:manualLayout>
                  <c:x val="-8.871182386740678E-2"/>
                  <c:y val="-6.6427976523933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CF-47FD-BB26-F77360F75B47}"/>
                </c:ext>
              </c:extLst>
            </c:dLbl>
            <c:dLbl>
              <c:idx val="1"/>
              <c:layout>
                <c:manualLayout>
                  <c:x val="-6.1180568184418464E-2"/>
                  <c:y val="-5.9153282948920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CF-47FD-BB26-F77360F75B47}"/>
                </c:ext>
              </c:extLst>
            </c:dLbl>
            <c:dLbl>
              <c:idx val="2"/>
              <c:layout>
                <c:manualLayout>
                  <c:x val="-6.1180568184418464E-2"/>
                  <c:y val="6.4277359435163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CF-47FD-BB26-F77360F75B47}"/>
                </c:ext>
              </c:extLst>
            </c:dLbl>
            <c:dLbl>
              <c:idx val="3"/>
              <c:layout>
                <c:manualLayout>
                  <c:x val="-5.8121638483714225E-2"/>
                  <c:y val="8.5211305889903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2CF-47FD-BB26-F77360F75B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1B9538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2CF-47FD-BB26-F77360F75B47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Legenda 03</c:v>
                </c:pt>
              </c:strCache>
            </c:strRef>
          </c:tx>
          <c:spPr>
            <a:ln w="38100" cap="sq">
              <a:solidFill>
                <a:srgbClr val="43434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434343"/>
              </a:solidFill>
              <a:ln w="57150">
                <a:solidFill>
                  <a:srgbClr val="434343"/>
                </a:solidFill>
                <a:miter lim="800000"/>
              </a:ln>
              <a:effectLst/>
            </c:spPr>
          </c:marker>
          <c:dLbls>
            <c:dLbl>
              <c:idx val="0"/>
              <c:layout>
                <c:manualLayout>
                  <c:x val="-3.9767369319872001E-2"/>
                  <c:y val="6.5312906678913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2CF-47FD-BB26-F77360F75B47}"/>
                </c:ext>
              </c:extLst>
            </c:dLbl>
            <c:dLbl>
              <c:idx val="1"/>
              <c:layout>
                <c:manualLayout>
                  <c:x val="-3.3649312501430099E-2"/>
                  <c:y val="5.8781616011021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CF-47FD-BB26-F77360F75B47}"/>
                </c:ext>
              </c:extLst>
            </c:dLbl>
            <c:dLbl>
              <c:idx val="2"/>
              <c:layout>
                <c:manualLayout>
                  <c:x val="0"/>
                  <c:y val="4.2453389341293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2CF-47FD-BB26-F77360F75B47}"/>
                </c:ext>
              </c:extLst>
            </c:dLbl>
            <c:dLbl>
              <c:idx val="3"/>
              <c:layout>
                <c:manualLayout>
                  <c:x val="-4.2826397729092927E-2"/>
                  <c:y val="-6.5472242175121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2CF-47FD-BB26-F77360F75B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0" i="0" u="none" strike="noStrike" kern="1200" baseline="0">
                    <a:solidFill>
                      <a:srgbClr val="434343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2CF-47FD-BB26-F77360F75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330816"/>
        <c:axId val="349331208"/>
      </c:lineChart>
      <c:catAx>
        <c:axId val="349330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49331208"/>
        <c:crosses val="autoZero"/>
        <c:auto val="1"/>
        <c:lblAlgn val="ctr"/>
        <c:lblOffset val="100"/>
        <c:noMultiLvlLbl val="0"/>
      </c:catAx>
      <c:valAx>
        <c:axId val="3493312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933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434343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0131420191172E-2"/>
          <c:y val="2.56704964385976E-2"/>
          <c:w val="0.97158056658221104"/>
          <c:h val="0.77276001547304296"/>
        </c:manualLayout>
      </c:layout>
      <c:lineChart>
        <c:grouping val="standar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63500" cap="rnd">
              <a:solidFill>
                <a:srgbClr val="023F72"/>
              </a:solidFill>
              <a:round/>
            </a:ln>
            <a:effectLst/>
          </c:spPr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E9B-4D17-BA11-644B18DAFF6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63500" cap="rnd">
              <a:solidFill>
                <a:srgbClr val="30A8B3"/>
              </a:solidFill>
              <a:round/>
            </a:ln>
            <a:effectLst/>
          </c:spPr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E9B-4D17-BA11-644B18DAFF6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63500" cap="rnd">
              <a:solidFill>
                <a:srgbClr val="9D9D9D"/>
              </a:solidFill>
              <a:round/>
            </a:ln>
            <a:effectLst/>
          </c:spPr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E9B-4D17-BA11-644B18DAFF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5832416"/>
        <c:axId val="345832808"/>
      </c:lineChart>
      <c:catAx>
        <c:axId val="345832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3434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345832808"/>
        <c:crosses val="autoZero"/>
        <c:auto val="1"/>
        <c:lblAlgn val="ctr"/>
        <c:lblOffset val="100"/>
        <c:noMultiLvlLbl val="0"/>
      </c:catAx>
      <c:valAx>
        <c:axId val="345832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583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394241335843901"/>
          <c:y val="0.90555101745871702"/>
          <c:w val="0.43211498392189701"/>
          <c:h val="6.2360861993036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434343"/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7098445829861"/>
          <c:y val="5.9561108107580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3603095301681201"/>
          <c:w val="1"/>
          <c:h val="0.66995043088006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0A8B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15-4A83-BCCF-ADDBC98EA5F5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C05200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15-4A83-BCCF-ADDBC98EA5F5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43434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15-4A83-BCCF-ADDBC98EA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441760"/>
        <c:axId val="229442152"/>
      </c:barChart>
      <c:catAx>
        <c:axId val="22944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229442152"/>
        <c:crosses val="autoZero"/>
        <c:auto val="1"/>
        <c:lblAlgn val="ctr"/>
        <c:lblOffset val="100"/>
        <c:noMultiLvlLbl val="0"/>
      </c:catAx>
      <c:valAx>
        <c:axId val="229442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944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549494920879099"/>
          <c:y val="0.92815851696488505"/>
          <c:w val="0.52901010158241801"/>
          <c:h val="7.1841483035115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4015541356691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bubble3D val="0"/>
            <c:spPr>
              <a:solidFill>
                <a:srgbClr val="30A8B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6A-4240-B65B-6CAC188CCC2D}"/>
              </c:ext>
            </c:extLst>
          </c:dPt>
          <c:dPt>
            <c:idx val="1"/>
            <c:bubble3D val="0"/>
            <c:spPr>
              <a:solidFill>
                <a:srgbClr val="434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F6A-4240-B65B-6CAC188CCC2D}"/>
              </c:ext>
            </c:extLst>
          </c:dPt>
          <c:dPt>
            <c:idx val="2"/>
            <c:bubble3D val="0"/>
            <c:spPr>
              <a:solidFill>
                <a:srgbClr val="C05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F6A-4240-B65B-6CAC188CCC2D}"/>
              </c:ext>
            </c:extLst>
          </c:dPt>
          <c:dPt>
            <c:idx val="3"/>
            <c:bubble3D val="0"/>
            <c:spPr>
              <a:solidFill>
                <a:srgbClr val="FF6E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F6A-4240-B65B-6CAC188CCC2D}"/>
              </c:ext>
            </c:extLst>
          </c:dPt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6A-4240-B65B-6CAC188CC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911693902548799E-2"/>
          <c:y val="0.94808455499836697"/>
          <c:w val="0.85417661219490304"/>
          <c:h val="4.9809195985754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7098445829861"/>
          <c:y val="5.9561108107580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3603095301681201"/>
          <c:w val="1"/>
          <c:h val="0.66995043088006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0A8B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A6-4AA5-9CC7-482A5EF27C3E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C05200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A6-4AA5-9CC7-482A5EF27C3E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43434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A6-4AA5-9CC7-482A5EF27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495152"/>
        <c:axId val="347495544"/>
      </c:barChart>
      <c:catAx>
        <c:axId val="34749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347495544"/>
        <c:crosses val="autoZero"/>
        <c:auto val="1"/>
        <c:lblAlgn val="ctr"/>
        <c:lblOffset val="100"/>
        <c:noMultiLvlLbl val="0"/>
      </c:catAx>
      <c:valAx>
        <c:axId val="3474955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749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549494920879099"/>
          <c:y val="0.92815851696488505"/>
          <c:w val="0.52901010158241801"/>
          <c:h val="7.1841483035115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4015541356691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bubble3D val="0"/>
            <c:spPr>
              <a:solidFill>
                <a:srgbClr val="30A8B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947-410B-9130-37968839EC21}"/>
              </c:ext>
            </c:extLst>
          </c:dPt>
          <c:dPt>
            <c:idx val="1"/>
            <c:bubble3D val="0"/>
            <c:spPr>
              <a:solidFill>
                <a:srgbClr val="434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947-410B-9130-37968839EC21}"/>
              </c:ext>
            </c:extLst>
          </c:dPt>
          <c:dPt>
            <c:idx val="2"/>
            <c:bubble3D val="0"/>
            <c:spPr>
              <a:solidFill>
                <a:srgbClr val="C05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947-410B-9130-37968839EC21}"/>
              </c:ext>
            </c:extLst>
          </c:dPt>
          <c:dPt>
            <c:idx val="3"/>
            <c:bubble3D val="0"/>
            <c:spPr>
              <a:solidFill>
                <a:srgbClr val="FF6E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947-410B-9130-37968839EC21}"/>
              </c:ext>
            </c:extLst>
          </c:dPt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47-410B-9130-37968839E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911693902548799E-2"/>
          <c:y val="0.94808455499836697"/>
          <c:w val="0.85417661219490304"/>
          <c:h val="4.9809195985754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7098445829861"/>
          <c:y val="5.9561108107580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3603095301681201"/>
          <c:w val="1"/>
          <c:h val="0.66995043088006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0A8B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6A-4DC9-B2D9-E316DDF87909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C05200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6A-4DC9-B2D9-E316DDF87909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43434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6A-4DC9-B2D9-E316DDF87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9442936"/>
        <c:axId val="229440976"/>
      </c:barChart>
      <c:catAx>
        <c:axId val="22944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229440976"/>
        <c:crosses val="autoZero"/>
        <c:auto val="1"/>
        <c:lblAlgn val="ctr"/>
        <c:lblOffset val="100"/>
        <c:noMultiLvlLbl val="0"/>
      </c:catAx>
      <c:valAx>
        <c:axId val="229440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9442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549494920879099"/>
          <c:y val="0.92815851696488505"/>
          <c:w val="0.52901010158241801"/>
          <c:h val="7.1841483035115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40155413566917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dPt>
            <c:idx val="0"/>
            <c:bubble3D val="0"/>
            <c:spPr>
              <a:solidFill>
                <a:srgbClr val="30A8B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19D-4287-BC06-F03BC414F19E}"/>
              </c:ext>
            </c:extLst>
          </c:dPt>
          <c:dPt>
            <c:idx val="1"/>
            <c:bubble3D val="0"/>
            <c:spPr>
              <a:solidFill>
                <a:srgbClr val="43434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19D-4287-BC06-F03BC414F19E}"/>
              </c:ext>
            </c:extLst>
          </c:dPt>
          <c:dPt>
            <c:idx val="2"/>
            <c:bubble3D val="0"/>
            <c:spPr>
              <a:solidFill>
                <a:srgbClr val="C05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9D-4287-BC06-F03BC414F19E}"/>
              </c:ext>
            </c:extLst>
          </c:dPt>
          <c:dPt>
            <c:idx val="3"/>
            <c:bubble3D val="0"/>
            <c:spPr>
              <a:solidFill>
                <a:srgbClr val="FF6E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9D-4287-BC06-F03BC414F19E}"/>
              </c:ext>
            </c:extLst>
          </c:dPt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9D-4287-BC06-F03BC414F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911693902548799E-2"/>
          <c:y val="0.94808455499836697"/>
          <c:w val="0.85417661219490304"/>
          <c:h val="4.9809195985754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97098445829861"/>
          <c:y val="5.95611081075800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13603095301681201"/>
          <c:w val="1"/>
          <c:h val="0.66995043088006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30A8B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1A-46DB-9899-20DEB882FEA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C05200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1A-46DB-9899-20DEB882FEA1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43434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1A-46DB-9899-20DEB882F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497504"/>
        <c:axId val="347497896"/>
      </c:barChart>
      <c:catAx>
        <c:axId val="34749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pPr>
            <a:endParaRPr lang="pt-BR"/>
          </a:p>
        </c:txPr>
        <c:crossAx val="347497896"/>
        <c:crosses val="autoZero"/>
        <c:auto val="1"/>
        <c:lblAlgn val="ctr"/>
        <c:lblOffset val="100"/>
        <c:noMultiLvlLbl val="0"/>
      </c:catAx>
      <c:valAx>
        <c:axId val="347497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749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549494920879099"/>
          <c:y val="0.92815851696488505"/>
          <c:w val="0.52901010158241801"/>
          <c:h val="7.1841483035115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B88FC-5E72-49FB-8101-34D3BE7F6973}" type="datetimeFigureOut">
              <a:rPr lang="pt-BR" smtClean="0"/>
              <a:t>15/03/2021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A2AE7-B425-4FD5-9547-C64BFB799B6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05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9E759-162D-459E-89B7-D93DB88C385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24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9E759-162D-459E-89B7-D93DB88C385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98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18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2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94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ap.com.br/produtos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hyperlink" Target="http://twitter.com/intent/tweet?text=%22%5bNOVO%20DOWNLOAD%20GR%C3%81TIS%5d%20Template%20para%20Apresenta%C3%A7%C3%A3o%20de%20Resultados%20e%20Metas:%20http://bit.ly/1tLBeQ1%20via%20@SoapBrasil%22" TargetMode="External"/><Relationship Id="rId12" Type="http://schemas.openxmlformats.org/officeDocument/2006/relationships/hyperlink" Target="http://www.soap.com.br/learn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hyperlink" Target="http://www.facebook.com/sharer/sharer.php?u=http://materiais.soap.com.br/template-para-apresentacao-de-resultados-e-metas" TargetMode="External"/><Relationship Id="rId10" Type="http://schemas.openxmlformats.org/officeDocument/2006/relationships/hyperlink" Target="http://www.soap.com.br/downloads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" y="2622"/>
            <a:ext cx="12188976" cy="685801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2495550" y="0"/>
            <a:ext cx="9544050" cy="3212530"/>
            <a:chOff x="2495550" y="114300"/>
            <a:chExt cx="9544050" cy="3212530"/>
          </a:xfrm>
        </p:grpSpPr>
        <p:cxnSp>
          <p:nvCxnSpPr>
            <p:cNvPr id="8" name="Conector reto 7"/>
            <p:cNvCxnSpPr/>
            <p:nvPr/>
          </p:nvCxnSpPr>
          <p:spPr>
            <a:xfrm flipV="1">
              <a:off x="2495550" y="2101755"/>
              <a:ext cx="1926325" cy="1225075"/>
            </a:xfrm>
            <a:prstGeom prst="line">
              <a:avLst/>
            </a:prstGeom>
            <a:ln w="38100">
              <a:solidFill>
                <a:srgbClr val="30A8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4421875" y="2101755"/>
              <a:ext cx="1136087" cy="1134426"/>
            </a:xfrm>
            <a:prstGeom prst="line">
              <a:avLst/>
            </a:prstGeom>
            <a:ln w="38100">
              <a:solidFill>
                <a:srgbClr val="30A8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flipV="1">
              <a:off x="5554639" y="1502797"/>
              <a:ext cx="2245591" cy="1731722"/>
            </a:xfrm>
            <a:prstGeom prst="line">
              <a:avLst/>
            </a:prstGeom>
            <a:ln w="38100">
              <a:solidFill>
                <a:srgbClr val="30A8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7808181" y="1510748"/>
              <a:ext cx="1513240" cy="1082327"/>
            </a:xfrm>
            <a:prstGeom prst="line">
              <a:avLst/>
            </a:prstGeom>
            <a:ln w="38100">
              <a:solidFill>
                <a:srgbClr val="30A8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>
              <a:stCxn id="36" idx="3"/>
            </p:cNvCxnSpPr>
            <p:nvPr/>
          </p:nvCxnSpPr>
          <p:spPr>
            <a:xfrm flipV="1">
              <a:off x="9289156" y="114300"/>
              <a:ext cx="2750444" cy="2565629"/>
            </a:xfrm>
            <a:prstGeom prst="line">
              <a:avLst/>
            </a:prstGeom>
            <a:ln w="38100">
              <a:solidFill>
                <a:srgbClr val="30A8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ítulo 1"/>
          <p:cNvSpPr>
            <a:spLocks noGrp="1"/>
          </p:cNvSpPr>
          <p:nvPr>
            <p:ph type="ctrTitle" idx="4294967295"/>
          </p:nvPr>
        </p:nvSpPr>
        <p:spPr>
          <a:xfrm>
            <a:off x="4636007" y="5511925"/>
            <a:ext cx="6593306" cy="497293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algn="r"/>
            <a:r>
              <a:rPr lang="pt-BR" sz="3100" dirty="0">
                <a:solidFill>
                  <a:srgbClr val="434343"/>
                </a:solidFill>
                <a:latin typeface="Franklin Gothic Book" panose="020B0503020102020204" pitchFamily="34" charset="0"/>
              </a:rPr>
              <a:t>NOME DO PALESTRANTE</a:t>
            </a:r>
            <a:endParaRPr lang="pt-BR" sz="3100" b="1" dirty="0">
              <a:solidFill>
                <a:srgbClr val="434343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775749" y="3465553"/>
            <a:ext cx="7491664" cy="2150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pt-BR" sz="7200" dirty="0">
                <a:solidFill>
                  <a:srgbClr val="434343"/>
                </a:solidFill>
                <a:latin typeface="Rockwell" panose="02060603020205020403" pitchFamily="18" charset="0"/>
              </a:rPr>
              <a:t>TÍTULO </a:t>
            </a:r>
            <a:r>
              <a:rPr lang="pt-BR" sz="8000" dirty="0">
                <a:solidFill>
                  <a:srgbClr val="434343"/>
                </a:solidFill>
                <a:latin typeface="Brush Script MT" panose="03060802040406070304" pitchFamily="66" charset="0"/>
              </a:rPr>
              <a:t>da</a:t>
            </a:r>
          </a:p>
          <a:p>
            <a:pPr algn="r">
              <a:lnSpc>
                <a:spcPct val="80000"/>
              </a:lnSpc>
            </a:pPr>
            <a:r>
              <a:rPr lang="pt-BR" sz="7200" dirty="0">
                <a:solidFill>
                  <a:srgbClr val="434343"/>
                </a:solidFill>
                <a:latin typeface="Rockwell" panose="02060603020205020403" pitchFamily="18" charset="0"/>
              </a:rPr>
              <a:t>APRESENTAÇÃO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3826664" y="5621797"/>
            <a:ext cx="3029170" cy="272715"/>
            <a:chOff x="3612263" y="4892842"/>
            <a:chExt cx="3029170" cy="272715"/>
          </a:xfrm>
        </p:grpSpPr>
        <p:cxnSp>
          <p:nvCxnSpPr>
            <p:cNvPr id="16" name="Conector reto 15"/>
            <p:cNvCxnSpPr/>
            <p:nvPr/>
          </p:nvCxnSpPr>
          <p:spPr>
            <a:xfrm flipH="1">
              <a:off x="3612263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3784541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3956819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H="1">
              <a:off x="4129097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>
              <a:off x="4301375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4473653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4645931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>
              <a:off x="4818209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>
              <a:off x="4990487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>
              <a:off x="5162765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>
              <a:off x="5335043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H="1">
              <a:off x="5507321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5679599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H="1">
              <a:off x="5851877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H="1">
              <a:off x="6024155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H="1">
              <a:off x="6196433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6368718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lipse 33"/>
          <p:cNvSpPr/>
          <p:nvPr/>
        </p:nvSpPr>
        <p:spPr>
          <a:xfrm>
            <a:off x="5445455" y="2956448"/>
            <a:ext cx="245660" cy="245660"/>
          </a:xfrm>
          <a:prstGeom prst="ellipse">
            <a:avLst/>
          </a:prstGeom>
          <a:solidFill>
            <a:srgbClr val="30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7689090" y="1324118"/>
            <a:ext cx="245660" cy="245660"/>
          </a:xfrm>
          <a:prstGeom prst="ellipse">
            <a:avLst/>
          </a:prstGeom>
          <a:solidFill>
            <a:srgbClr val="30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9253180" y="2355945"/>
            <a:ext cx="245660" cy="245660"/>
          </a:xfrm>
          <a:prstGeom prst="ellipse">
            <a:avLst/>
          </a:prstGeom>
          <a:solidFill>
            <a:srgbClr val="30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8" t="15719" r="55343" b="52643"/>
          <a:stretch/>
        </p:blipFill>
        <p:spPr>
          <a:xfrm>
            <a:off x="3098042" y="1009934"/>
            <a:ext cx="2224585" cy="216999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0" t="27857" r="18062" b="52842"/>
          <a:stretch/>
        </p:blipFill>
        <p:spPr>
          <a:xfrm>
            <a:off x="8720919" y="1787858"/>
            <a:ext cx="1310185" cy="1323832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 r="46919" b="7556"/>
          <a:stretch/>
        </p:blipFill>
        <p:spPr>
          <a:xfrm>
            <a:off x="0" y="0"/>
            <a:ext cx="6590558" cy="63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" y="-14"/>
            <a:ext cx="12188976" cy="6858014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5"/>
          <a:stretch/>
        </p:blipFill>
        <p:spPr>
          <a:xfrm flipH="1">
            <a:off x="0" y="0"/>
            <a:ext cx="6848457" cy="6858000"/>
          </a:xfrm>
          <a:prstGeom prst="rect">
            <a:avLst/>
          </a:prstGeom>
        </p:spPr>
      </p:pic>
      <p:sp>
        <p:nvSpPr>
          <p:cNvPr id="9" name="Subtítulo 5"/>
          <p:cNvSpPr txBox="1">
            <a:spLocks/>
          </p:cNvSpPr>
          <p:nvPr/>
        </p:nvSpPr>
        <p:spPr bwMode="auto">
          <a:xfrm>
            <a:off x="5051387" y="1863739"/>
            <a:ext cx="5864263" cy="235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032337" y="768692"/>
            <a:ext cx="6370683" cy="861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lang="pt-BR" sz="6600" dirty="0">
                <a:solidFill>
                  <a:srgbClr val="434343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BENEFÍCIOS</a:t>
            </a:r>
          </a:p>
        </p:txBody>
      </p:sp>
      <p:sp>
        <p:nvSpPr>
          <p:cNvPr id="32" name="Espaço Reservado para Conteúdo 2"/>
          <p:cNvSpPr txBox="1">
            <a:spLocks/>
          </p:cNvSpPr>
          <p:nvPr/>
        </p:nvSpPr>
        <p:spPr>
          <a:xfrm>
            <a:off x="388315" y="787227"/>
            <a:ext cx="1351547" cy="51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C05200"/>
                </a:solidFill>
                <a:latin typeface="Brush Script MT" panose="03060802040406070304" pitchFamily="66" charset="0"/>
              </a:rPr>
              <a:t>2014</a:t>
            </a:r>
          </a:p>
        </p:txBody>
      </p:sp>
      <p:sp>
        <p:nvSpPr>
          <p:cNvPr id="33" name="Elipse 32"/>
          <p:cNvSpPr/>
          <p:nvPr/>
        </p:nvSpPr>
        <p:spPr>
          <a:xfrm>
            <a:off x="468524" y="443909"/>
            <a:ext cx="1235243" cy="1235243"/>
          </a:xfrm>
          <a:prstGeom prst="ellipse">
            <a:avLst/>
          </a:prstGeom>
          <a:noFill/>
          <a:ln w="57150">
            <a:solidFill>
              <a:srgbClr val="C0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</a:t>
            </a:r>
          </a:p>
        </p:txBody>
      </p:sp>
      <p:grpSp>
        <p:nvGrpSpPr>
          <p:cNvPr id="17" name="Grupo 16"/>
          <p:cNvGrpSpPr/>
          <p:nvPr/>
        </p:nvGrpSpPr>
        <p:grpSpPr>
          <a:xfrm rot="10800000">
            <a:off x="1953444" y="1026499"/>
            <a:ext cx="2916247" cy="80210"/>
            <a:chOff x="882316" y="1347538"/>
            <a:chExt cx="10315073" cy="80210"/>
          </a:xfrm>
        </p:grpSpPr>
        <p:cxnSp>
          <p:nvCxnSpPr>
            <p:cNvPr id="18" name="Conector reto 17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C0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C0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/>
          <p:cNvGrpSpPr/>
          <p:nvPr/>
        </p:nvGrpSpPr>
        <p:grpSpPr>
          <a:xfrm>
            <a:off x="10194215" y="930247"/>
            <a:ext cx="1997785" cy="272715"/>
            <a:chOff x="9726798" y="930247"/>
            <a:chExt cx="1997785" cy="272715"/>
          </a:xfrm>
        </p:grpSpPr>
        <p:cxnSp>
          <p:nvCxnSpPr>
            <p:cNvPr id="41" name="Conector reto 40"/>
            <p:cNvCxnSpPr/>
            <p:nvPr/>
          </p:nvCxnSpPr>
          <p:spPr>
            <a:xfrm flipH="1">
              <a:off x="9726798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H="1">
              <a:off x="9899305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H="1">
              <a:off x="10071812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H="1">
              <a:off x="10244319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0416826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H="1">
              <a:off x="10589333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flipH="1">
              <a:off x="10761840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H="1">
              <a:off x="10934347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flipH="1">
              <a:off x="11106854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flipH="1">
              <a:off x="11279361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H="1">
              <a:off x="11451868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9" t="71111" r="38591"/>
          <a:stretch/>
        </p:blipFill>
        <p:spPr>
          <a:xfrm>
            <a:off x="4819650" y="4876800"/>
            <a:ext cx="2667000" cy="19812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23227" r="67439" b="15846"/>
          <a:stretch/>
        </p:blipFill>
        <p:spPr>
          <a:xfrm>
            <a:off x="2000250" y="2152650"/>
            <a:ext cx="2171700" cy="3448050"/>
          </a:xfrm>
          <a:prstGeom prst="rect">
            <a:avLst/>
          </a:prstGeom>
        </p:spPr>
      </p:pic>
      <p:pic>
        <p:nvPicPr>
          <p:cNvPr id="85" name="Imagem 8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23227" r="67439" b="15846"/>
          <a:stretch/>
        </p:blipFill>
        <p:spPr>
          <a:xfrm>
            <a:off x="3790950" y="3363494"/>
            <a:ext cx="1181100" cy="1875255"/>
          </a:xfrm>
          <a:prstGeom prst="rect">
            <a:avLst/>
          </a:prstGeom>
        </p:spPr>
      </p:pic>
      <p:pic>
        <p:nvPicPr>
          <p:cNvPr id="29" name="Picture 28" descr="S05_marilia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59876" b="8025"/>
          <a:stretch/>
        </p:blipFill>
        <p:spPr>
          <a:xfrm>
            <a:off x="0" y="4047067"/>
            <a:ext cx="11892624" cy="2201335"/>
          </a:xfrm>
          <a:prstGeom prst="rect">
            <a:avLst/>
          </a:prstGeom>
        </p:spPr>
      </p:pic>
      <p:sp>
        <p:nvSpPr>
          <p:cNvPr id="27" name="Forma livre 2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819650 w 12192000"/>
              <a:gd name="connsiteY0" fmla="*/ 1562100 h 6858000"/>
              <a:gd name="connsiteX1" fmla="*/ 4819650 w 12192000"/>
              <a:gd name="connsiteY1" fmla="*/ 4171950 h 6858000"/>
              <a:gd name="connsiteX2" fmla="*/ 10839450 w 12192000"/>
              <a:gd name="connsiteY2" fmla="*/ 4171950 h 6858000"/>
              <a:gd name="connsiteX3" fmla="*/ 10839450 w 12192000"/>
              <a:gd name="connsiteY3" fmla="*/ 15621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819650" y="1562100"/>
                </a:moveTo>
                <a:lnTo>
                  <a:pt x="4819650" y="4171950"/>
                </a:lnTo>
                <a:lnTo>
                  <a:pt x="10839450" y="4171950"/>
                </a:lnTo>
                <a:lnTo>
                  <a:pt x="10839450" y="15621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Grupo 27"/>
          <p:cNvGrpSpPr/>
          <p:nvPr/>
        </p:nvGrpSpPr>
        <p:grpSpPr>
          <a:xfrm>
            <a:off x="11228787" y="264556"/>
            <a:ext cx="667581" cy="667581"/>
            <a:chOff x="11146899" y="250908"/>
            <a:chExt cx="667581" cy="6675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Elipse 29"/>
            <p:cNvSpPr/>
            <p:nvPr/>
          </p:nvSpPr>
          <p:spPr>
            <a:xfrm>
              <a:off x="11146899" y="250908"/>
              <a:ext cx="667581" cy="66758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Multiplicar 30"/>
            <p:cNvSpPr/>
            <p:nvPr/>
          </p:nvSpPr>
          <p:spPr>
            <a:xfrm>
              <a:off x="11239469" y="343478"/>
              <a:ext cx="482440" cy="4824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4" name="Forma livre 33"/>
          <p:cNvSpPr/>
          <p:nvPr/>
        </p:nvSpPr>
        <p:spPr>
          <a:xfrm rot="5400000">
            <a:off x="1078627" y="2364501"/>
            <a:ext cx="3582742" cy="4070754"/>
          </a:xfrm>
          <a:custGeom>
            <a:avLst/>
            <a:gdLst>
              <a:gd name="connsiteX0" fmla="*/ 0 w 3582742"/>
              <a:gd name="connsiteY0" fmla="*/ 4070754 h 4070754"/>
              <a:gd name="connsiteX1" fmla="*/ 0 w 3582742"/>
              <a:gd name="connsiteY1" fmla="*/ 241517 h 4070754"/>
              <a:gd name="connsiteX2" fmla="*/ 226260 w 3582742"/>
              <a:gd name="connsiteY2" fmla="*/ 241517 h 4070754"/>
              <a:gd name="connsiteX3" fmla="*/ 463305 w 3582742"/>
              <a:gd name="connsiteY3" fmla="*/ 0 h 4070754"/>
              <a:gd name="connsiteX4" fmla="*/ 700349 w 3582742"/>
              <a:gd name="connsiteY4" fmla="*/ 241517 h 4070754"/>
              <a:gd name="connsiteX5" fmla="*/ 3582742 w 3582742"/>
              <a:gd name="connsiteY5" fmla="*/ 241517 h 4070754"/>
              <a:gd name="connsiteX6" fmla="*/ 3582742 w 3582742"/>
              <a:gd name="connsiteY6" fmla="*/ 4070754 h 407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2742" h="4070754">
                <a:moveTo>
                  <a:pt x="0" y="4070754"/>
                </a:moveTo>
                <a:lnTo>
                  <a:pt x="0" y="241517"/>
                </a:lnTo>
                <a:lnTo>
                  <a:pt x="226260" y="241517"/>
                </a:lnTo>
                <a:lnTo>
                  <a:pt x="463305" y="0"/>
                </a:lnTo>
                <a:lnTo>
                  <a:pt x="700349" y="241517"/>
                </a:lnTo>
                <a:lnTo>
                  <a:pt x="3582742" y="241517"/>
                </a:lnTo>
                <a:lnTo>
                  <a:pt x="3582742" y="40707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200470" y="2923652"/>
            <a:ext cx="3062555" cy="310475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i="1" dirty="0">
                <a:latin typeface="Arial"/>
                <a:cs typeface="Arial"/>
              </a:rPr>
              <a:t>Aqui, diga quais foram os pontos positivos de a empresa ter cumprido os objetivos.</a:t>
            </a:r>
          </a:p>
          <a:p>
            <a:pPr marL="0" indent="0">
              <a:buNone/>
            </a:pPr>
            <a:r>
              <a:rPr lang="pt-BR" sz="1600" i="1" dirty="0">
                <a:latin typeface="Arial"/>
                <a:cs typeface="Arial"/>
              </a:rPr>
              <a:t>Ou, então, diga as consequências de não terem atingido as metas.</a:t>
            </a:r>
          </a:p>
          <a:p>
            <a:pPr marL="0" indent="0">
              <a:buNone/>
            </a:pPr>
            <a:r>
              <a:rPr lang="pt-BR" sz="1600" i="1" dirty="0">
                <a:latin typeface="Arial"/>
                <a:cs typeface="Arial"/>
              </a:rPr>
              <a:t>Novamente, se os resultados forem positivos, capriche no título. A proposta é valorizar os ganhos. </a:t>
            </a:r>
            <a:r>
              <a:rPr lang="pt-BR" sz="1600" b="1" i="1" dirty="0">
                <a:latin typeface="Arial"/>
                <a:cs typeface="Arial"/>
              </a:rPr>
              <a:t>Lembre-se: </a:t>
            </a:r>
            <a:r>
              <a:rPr lang="pt-BR" sz="1600" i="1" dirty="0">
                <a:latin typeface="Arial"/>
                <a:cs typeface="Arial"/>
              </a:rPr>
              <a:t>até para dar boa notícia é preciso trabalhar a forma. </a:t>
            </a:r>
          </a:p>
        </p:txBody>
      </p:sp>
    </p:spTree>
    <p:extLst>
      <p:ext uri="{BB962C8B-B14F-4D97-AF65-F5344CB8AC3E}">
        <p14:creationId xmlns:p14="http://schemas.microsoft.com/office/powerpoint/2010/main" val="13279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" y="-14"/>
            <a:ext cx="12188976" cy="6858014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5"/>
          <a:stretch/>
        </p:blipFill>
        <p:spPr>
          <a:xfrm flipH="1">
            <a:off x="0" y="0"/>
            <a:ext cx="6848457" cy="6858000"/>
          </a:xfrm>
          <a:prstGeom prst="rect">
            <a:avLst/>
          </a:prstGeom>
        </p:spPr>
      </p:pic>
      <p:sp>
        <p:nvSpPr>
          <p:cNvPr id="9" name="Subtítulo 5"/>
          <p:cNvSpPr txBox="1">
            <a:spLocks/>
          </p:cNvSpPr>
          <p:nvPr/>
        </p:nvSpPr>
        <p:spPr bwMode="auto">
          <a:xfrm>
            <a:off x="5051387" y="1863739"/>
            <a:ext cx="5864263" cy="235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no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C05200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032337" y="768692"/>
            <a:ext cx="6370683" cy="861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lang="pt-BR" sz="6600" dirty="0">
                <a:solidFill>
                  <a:srgbClr val="434343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BENEFÍCIOS</a:t>
            </a:r>
          </a:p>
        </p:txBody>
      </p:sp>
      <p:sp>
        <p:nvSpPr>
          <p:cNvPr id="32" name="Espaço Reservado para Conteúdo 2"/>
          <p:cNvSpPr txBox="1">
            <a:spLocks/>
          </p:cNvSpPr>
          <p:nvPr/>
        </p:nvSpPr>
        <p:spPr>
          <a:xfrm>
            <a:off x="388315" y="787227"/>
            <a:ext cx="1351547" cy="51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C05200"/>
                </a:solidFill>
                <a:latin typeface="Brush Script MT" panose="03060802040406070304" pitchFamily="66" charset="0"/>
              </a:rPr>
              <a:t>2014</a:t>
            </a:r>
          </a:p>
        </p:txBody>
      </p:sp>
      <p:sp>
        <p:nvSpPr>
          <p:cNvPr id="33" name="Elipse 32"/>
          <p:cNvSpPr/>
          <p:nvPr/>
        </p:nvSpPr>
        <p:spPr>
          <a:xfrm>
            <a:off x="468524" y="443909"/>
            <a:ext cx="1235243" cy="1235243"/>
          </a:xfrm>
          <a:prstGeom prst="ellipse">
            <a:avLst/>
          </a:prstGeom>
          <a:noFill/>
          <a:ln w="57150">
            <a:solidFill>
              <a:srgbClr val="C0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</a:t>
            </a:r>
          </a:p>
        </p:txBody>
      </p:sp>
      <p:grpSp>
        <p:nvGrpSpPr>
          <p:cNvPr id="17" name="Grupo 16"/>
          <p:cNvGrpSpPr/>
          <p:nvPr/>
        </p:nvGrpSpPr>
        <p:grpSpPr>
          <a:xfrm rot="10800000">
            <a:off x="1953444" y="1026499"/>
            <a:ext cx="2916247" cy="80210"/>
            <a:chOff x="882316" y="1347538"/>
            <a:chExt cx="10315073" cy="80210"/>
          </a:xfrm>
        </p:grpSpPr>
        <p:cxnSp>
          <p:nvCxnSpPr>
            <p:cNvPr id="18" name="Conector reto 17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C0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C0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/>
          <p:cNvGrpSpPr/>
          <p:nvPr/>
        </p:nvGrpSpPr>
        <p:grpSpPr>
          <a:xfrm>
            <a:off x="10194215" y="930247"/>
            <a:ext cx="1997785" cy="272715"/>
            <a:chOff x="9726798" y="930247"/>
            <a:chExt cx="1997785" cy="272715"/>
          </a:xfrm>
        </p:grpSpPr>
        <p:cxnSp>
          <p:nvCxnSpPr>
            <p:cNvPr id="41" name="Conector reto 40"/>
            <p:cNvCxnSpPr/>
            <p:nvPr/>
          </p:nvCxnSpPr>
          <p:spPr>
            <a:xfrm flipH="1">
              <a:off x="9726798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H="1">
              <a:off x="9899305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H="1">
              <a:off x="10071812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H="1">
              <a:off x="10244319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0416826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H="1">
              <a:off x="10589333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flipH="1">
              <a:off x="10761840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H="1">
              <a:off x="10934347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flipH="1">
              <a:off x="11106854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flipH="1">
              <a:off x="11279361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H="1">
              <a:off x="11451868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9" t="71111" r="38591"/>
          <a:stretch/>
        </p:blipFill>
        <p:spPr>
          <a:xfrm>
            <a:off x="4819650" y="4876800"/>
            <a:ext cx="2667000" cy="19812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23227" r="67439" b="15846"/>
          <a:stretch/>
        </p:blipFill>
        <p:spPr>
          <a:xfrm>
            <a:off x="2000250" y="2152650"/>
            <a:ext cx="2171700" cy="3448050"/>
          </a:xfrm>
          <a:prstGeom prst="rect">
            <a:avLst/>
          </a:prstGeom>
        </p:spPr>
      </p:pic>
      <p:pic>
        <p:nvPicPr>
          <p:cNvPr id="85" name="Imagem 8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t="23227" r="67439" b="15846"/>
          <a:stretch/>
        </p:blipFill>
        <p:spPr>
          <a:xfrm>
            <a:off x="3790950" y="3363494"/>
            <a:ext cx="1181100" cy="1875255"/>
          </a:xfrm>
          <a:prstGeom prst="rect">
            <a:avLst/>
          </a:prstGeom>
        </p:spPr>
      </p:pic>
      <p:pic>
        <p:nvPicPr>
          <p:cNvPr id="29" name="Picture 28" descr="S05_marilia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" t="59876" b="8025"/>
          <a:stretch/>
        </p:blipFill>
        <p:spPr>
          <a:xfrm>
            <a:off x="0" y="4047067"/>
            <a:ext cx="11892624" cy="220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76" cy="685801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219200" y="532637"/>
            <a:ext cx="10972800" cy="1135741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cxnSp>
        <p:nvCxnSpPr>
          <p:cNvPr id="85" name="Conector reto 84"/>
          <p:cNvCxnSpPr/>
          <p:nvPr/>
        </p:nvCxnSpPr>
        <p:spPr>
          <a:xfrm flipV="1">
            <a:off x="2909863" y="4381945"/>
            <a:ext cx="0" cy="1860105"/>
          </a:xfrm>
          <a:prstGeom prst="line">
            <a:avLst/>
          </a:prstGeom>
          <a:ln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/>
          <p:cNvCxnSpPr/>
          <p:nvPr/>
        </p:nvCxnSpPr>
        <p:spPr>
          <a:xfrm flipV="1">
            <a:off x="7520254" y="4381945"/>
            <a:ext cx="0" cy="1860105"/>
          </a:xfrm>
          <a:prstGeom prst="line">
            <a:avLst/>
          </a:prstGeom>
          <a:ln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tângulo 125"/>
          <p:cNvSpPr/>
          <p:nvPr/>
        </p:nvSpPr>
        <p:spPr>
          <a:xfrm>
            <a:off x="1901258" y="832259"/>
            <a:ext cx="515919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lang="pt-BR" sz="5400" dirty="0">
                <a:solidFill>
                  <a:schemeClr val="bg1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NOVAS METAS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6958568" y="1041717"/>
            <a:ext cx="5285709" cy="272715"/>
            <a:chOff x="6958568" y="929423"/>
            <a:chExt cx="5285709" cy="272715"/>
          </a:xfrm>
        </p:grpSpPr>
        <p:cxnSp>
          <p:nvCxnSpPr>
            <p:cNvPr id="155" name="Conector reto 154"/>
            <p:cNvCxnSpPr/>
            <p:nvPr/>
          </p:nvCxnSpPr>
          <p:spPr>
            <a:xfrm flipH="1">
              <a:off x="6958568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ector reto 155"/>
            <p:cNvCxnSpPr/>
            <p:nvPr/>
          </p:nvCxnSpPr>
          <p:spPr>
            <a:xfrm flipH="1">
              <a:off x="7131430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ector reto 156"/>
            <p:cNvCxnSpPr/>
            <p:nvPr/>
          </p:nvCxnSpPr>
          <p:spPr>
            <a:xfrm flipH="1">
              <a:off x="7304292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 reto 157"/>
            <p:cNvCxnSpPr/>
            <p:nvPr/>
          </p:nvCxnSpPr>
          <p:spPr>
            <a:xfrm flipH="1">
              <a:off x="7477154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ector reto 158"/>
            <p:cNvCxnSpPr/>
            <p:nvPr/>
          </p:nvCxnSpPr>
          <p:spPr>
            <a:xfrm flipH="1">
              <a:off x="7650016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ector reto 159"/>
            <p:cNvCxnSpPr/>
            <p:nvPr/>
          </p:nvCxnSpPr>
          <p:spPr>
            <a:xfrm flipH="1">
              <a:off x="7822878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ector reto 160"/>
            <p:cNvCxnSpPr/>
            <p:nvPr/>
          </p:nvCxnSpPr>
          <p:spPr>
            <a:xfrm flipH="1">
              <a:off x="7995740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ector reto 161"/>
            <p:cNvCxnSpPr/>
            <p:nvPr/>
          </p:nvCxnSpPr>
          <p:spPr>
            <a:xfrm flipH="1">
              <a:off x="8168602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to 162"/>
            <p:cNvCxnSpPr/>
            <p:nvPr/>
          </p:nvCxnSpPr>
          <p:spPr>
            <a:xfrm flipH="1">
              <a:off x="8341464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to 163"/>
            <p:cNvCxnSpPr/>
            <p:nvPr/>
          </p:nvCxnSpPr>
          <p:spPr>
            <a:xfrm flipH="1">
              <a:off x="8514326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to 164"/>
            <p:cNvCxnSpPr/>
            <p:nvPr/>
          </p:nvCxnSpPr>
          <p:spPr>
            <a:xfrm flipH="1">
              <a:off x="8687188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to 165"/>
            <p:cNvCxnSpPr/>
            <p:nvPr/>
          </p:nvCxnSpPr>
          <p:spPr>
            <a:xfrm flipH="1">
              <a:off x="8860050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to 166"/>
            <p:cNvCxnSpPr/>
            <p:nvPr/>
          </p:nvCxnSpPr>
          <p:spPr>
            <a:xfrm flipH="1">
              <a:off x="9032912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to 167"/>
            <p:cNvCxnSpPr/>
            <p:nvPr/>
          </p:nvCxnSpPr>
          <p:spPr>
            <a:xfrm flipH="1">
              <a:off x="9205774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to 168"/>
            <p:cNvCxnSpPr/>
            <p:nvPr/>
          </p:nvCxnSpPr>
          <p:spPr>
            <a:xfrm flipH="1">
              <a:off x="9378636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to 170"/>
            <p:cNvCxnSpPr/>
            <p:nvPr/>
          </p:nvCxnSpPr>
          <p:spPr>
            <a:xfrm flipH="1">
              <a:off x="9551498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>
            <a:xfrm flipH="1">
              <a:off x="9724360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>
            <a:xfrm flipH="1">
              <a:off x="9897222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to 108"/>
            <p:cNvCxnSpPr/>
            <p:nvPr/>
          </p:nvCxnSpPr>
          <p:spPr>
            <a:xfrm flipH="1">
              <a:off x="10070084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to 109"/>
            <p:cNvCxnSpPr/>
            <p:nvPr/>
          </p:nvCxnSpPr>
          <p:spPr>
            <a:xfrm flipH="1">
              <a:off x="10242946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/>
            <p:nvPr/>
          </p:nvCxnSpPr>
          <p:spPr>
            <a:xfrm flipH="1">
              <a:off x="10415808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to 111"/>
            <p:cNvCxnSpPr/>
            <p:nvPr/>
          </p:nvCxnSpPr>
          <p:spPr>
            <a:xfrm flipH="1">
              <a:off x="10588670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flipH="1">
              <a:off x="10761532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 flipH="1">
              <a:off x="10934394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 flipH="1">
              <a:off x="11107256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 flipH="1">
              <a:off x="11280118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 flipH="1">
              <a:off x="11452980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 flipH="1">
              <a:off x="11625842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 flipH="1">
              <a:off x="11798704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flipH="1">
              <a:off x="11971562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6" b="36616"/>
          <a:stretch/>
        </p:blipFill>
        <p:spPr>
          <a:xfrm>
            <a:off x="1524" y="3882188"/>
            <a:ext cx="12190476" cy="89835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4" b="19776"/>
          <a:stretch/>
        </p:blipFill>
        <p:spPr>
          <a:xfrm>
            <a:off x="9015662" y="465221"/>
            <a:ext cx="3176337" cy="5502442"/>
          </a:xfrm>
          <a:prstGeom prst="rect">
            <a:avLst/>
          </a:prstGeom>
        </p:spPr>
      </p:pic>
      <p:pic>
        <p:nvPicPr>
          <p:cNvPr id="54" name="Imagem 53"/>
          <p:cNvPicPr>
            <a:picLocks noChangeAspect="1"/>
          </p:cNvPicPr>
          <p:nvPr/>
        </p:nvPicPr>
        <p:blipFill rotWithShape="1">
          <a:blip r:embed="rId2"/>
          <a:srcRect l="3792" t="6316" r="86205" b="75439"/>
          <a:stretch/>
        </p:blipFill>
        <p:spPr>
          <a:xfrm>
            <a:off x="465220" y="433137"/>
            <a:ext cx="1219201" cy="1251284"/>
          </a:xfrm>
          <a:prstGeom prst="ellipse">
            <a:avLst/>
          </a:prstGeom>
        </p:spPr>
      </p:pic>
      <p:sp>
        <p:nvSpPr>
          <p:cNvPr id="52" name="Espaço Reservado para Conteúdo 2"/>
          <p:cNvSpPr txBox="1">
            <a:spLocks/>
          </p:cNvSpPr>
          <p:nvPr/>
        </p:nvSpPr>
        <p:spPr>
          <a:xfrm>
            <a:off x="388315" y="787227"/>
            <a:ext cx="1351547" cy="51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006600"/>
                </a:solidFill>
                <a:latin typeface="Brush Script MT" panose="03060802040406070304" pitchFamily="66" charset="0"/>
              </a:rPr>
              <a:t>2015</a:t>
            </a:r>
          </a:p>
        </p:txBody>
      </p:sp>
      <p:sp>
        <p:nvSpPr>
          <p:cNvPr id="53" name="Elipse 52"/>
          <p:cNvSpPr/>
          <p:nvPr/>
        </p:nvSpPr>
        <p:spPr>
          <a:xfrm>
            <a:off x="468524" y="443909"/>
            <a:ext cx="1235243" cy="1235243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</a:t>
            </a:r>
          </a:p>
        </p:txBody>
      </p:sp>
      <p:cxnSp>
        <p:nvCxnSpPr>
          <p:cNvPr id="79" name="Conector reto 78"/>
          <p:cNvCxnSpPr/>
          <p:nvPr/>
        </p:nvCxnSpPr>
        <p:spPr>
          <a:xfrm>
            <a:off x="607132" y="2393950"/>
            <a:ext cx="0" cy="1975295"/>
          </a:xfrm>
          <a:prstGeom prst="line">
            <a:avLst/>
          </a:prstGeom>
          <a:ln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>
            <a:off x="5217524" y="2393950"/>
            <a:ext cx="0" cy="1975295"/>
          </a:xfrm>
          <a:prstGeom prst="line">
            <a:avLst/>
          </a:prstGeom>
          <a:ln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spaço Reservado para Conteúdo 2"/>
          <p:cNvSpPr txBox="1">
            <a:spLocks/>
          </p:cNvSpPr>
          <p:nvPr/>
        </p:nvSpPr>
        <p:spPr>
          <a:xfrm>
            <a:off x="2784644" y="4788554"/>
            <a:ext cx="4338051" cy="1668890"/>
          </a:xfrm>
          <a:prstGeom prst="rect">
            <a:avLst/>
          </a:prstGeo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18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18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</p:txBody>
      </p:sp>
      <p:sp>
        <p:nvSpPr>
          <p:cNvPr id="94" name="Espaço Reservado para Conteúdo 2"/>
          <p:cNvSpPr txBox="1">
            <a:spLocks/>
          </p:cNvSpPr>
          <p:nvPr/>
        </p:nvSpPr>
        <p:spPr>
          <a:xfrm>
            <a:off x="7395035" y="4788554"/>
            <a:ext cx="4315702" cy="1668889"/>
          </a:xfrm>
          <a:prstGeom prst="rect">
            <a:avLst/>
          </a:prstGeo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18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18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</p:txBody>
      </p:sp>
      <p:sp>
        <p:nvSpPr>
          <p:cNvPr id="77" name="Espaço Reservado para Conteúdo 2"/>
          <p:cNvSpPr txBox="1">
            <a:spLocks/>
          </p:cNvSpPr>
          <p:nvPr/>
        </p:nvSpPr>
        <p:spPr>
          <a:xfrm>
            <a:off x="483331" y="2271713"/>
            <a:ext cx="4329301" cy="1642561"/>
          </a:xfrm>
          <a:prstGeom prst="rect">
            <a:avLst/>
          </a:prstGeo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18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18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</p:txBody>
      </p:sp>
      <p:sp>
        <p:nvSpPr>
          <p:cNvPr id="90" name="Espaço Reservado para Conteúdo 2"/>
          <p:cNvSpPr txBox="1">
            <a:spLocks/>
          </p:cNvSpPr>
          <p:nvPr/>
        </p:nvSpPr>
        <p:spPr>
          <a:xfrm>
            <a:off x="5093724" y="2271713"/>
            <a:ext cx="4339036" cy="1706729"/>
          </a:xfrm>
          <a:prstGeom prst="rect">
            <a:avLst/>
          </a:prstGeo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18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18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</p:txBody>
      </p:sp>
      <p:sp>
        <p:nvSpPr>
          <p:cNvPr id="74" name="Elipse 73"/>
          <p:cNvSpPr/>
          <p:nvPr/>
        </p:nvSpPr>
        <p:spPr>
          <a:xfrm>
            <a:off x="549075" y="4340488"/>
            <a:ext cx="116114" cy="116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1" name="Elipse 90"/>
          <p:cNvSpPr/>
          <p:nvPr/>
        </p:nvSpPr>
        <p:spPr>
          <a:xfrm>
            <a:off x="5159467" y="4340488"/>
            <a:ext cx="116114" cy="116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3" name="Elipse 92"/>
          <p:cNvSpPr/>
          <p:nvPr/>
        </p:nvSpPr>
        <p:spPr>
          <a:xfrm flipV="1">
            <a:off x="7462197" y="4340488"/>
            <a:ext cx="116114" cy="116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6" name="Elipse 85"/>
          <p:cNvSpPr/>
          <p:nvPr/>
        </p:nvSpPr>
        <p:spPr>
          <a:xfrm flipV="1">
            <a:off x="2851806" y="4340488"/>
            <a:ext cx="116114" cy="116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3" name="Forma livre 62"/>
          <p:cNvSpPr/>
          <p:nvPr/>
        </p:nvSpPr>
        <p:spPr>
          <a:xfrm>
            <a:off x="-2" y="0"/>
            <a:ext cx="12192000" cy="6858000"/>
          </a:xfrm>
          <a:custGeom>
            <a:avLst/>
            <a:gdLst>
              <a:gd name="connsiteX0" fmla="*/ 401054 w 12192000"/>
              <a:gd name="connsiteY0" fmla="*/ 2085474 h 6858000"/>
              <a:gd name="connsiteX1" fmla="*/ 401054 w 12192000"/>
              <a:gd name="connsiteY1" fmla="*/ 3978442 h 6858000"/>
              <a:gd name="connsiteX2" fmla="*/ 4892843 w 12192000"/>
              <a:gd name="connsiteY2" fmla="*/ 3978442 h 6858000"/>
              <a:gd name="connsiteX3" fmla="*/ 4892843 w 12192000"/>
              <a:gd name="connsiteY3" fmla="*/ 208547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01054" y="2085474"/>
                </a:moveTo>
                <a:lnTo>
                  <a:pt x="401054" y="3978442"/>
                </a:lnTo>
                <a:lnTo>
                  <a:pt x="4892843" y="3978442"/>
                </a:lnTo>
                <a:lnTo>
                  <a:pt x="4892843" y="208547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Forma livre 55"/>
          <p:cNvSpPr/>
          <p:nvPr/>
        </p:nvSpPr>
        <p:spPr>
          <a:xfrm rot="16200000" flipH="1">
            <a:off x="5571668" y="1410804"/>
            <a:ext cx="3115456" cy="4478395"/>
          </a:xfrm>
          <a:custGeom>
            <a:avLst/>
            <a:gdLst>
              <a:gd name="connsiteX0" fmla="*/ 0 w 3582742"/>
              <a:gd name="connsiteY0" fmla="*/ 4070754 h 4070754"/>
              <a:gd name="connsiteX1" fmla="*/ 0 w 3582742"/>
              <a:gd name="connsiteY1" fmla="*/ 241517 h 4070754"/>
              <a:gd name="connsiteX2" fmla="*/ 226260 w 3582742"/>
              <a:gd name="connsiteY2" fmla="*/ 241517 h 4070754"/>
              <a:gd name="connsiteX3" fmla="*/ 463305 w 3582742"/>
              <a:gd name="connsiteY3" fmla="*/ 0 h 4070754"/>
              <a:gd name="connsiteX4" fmla="*/ 700349 w 3582742"/>
              <a:gd name="connsiteY4" fmla="*/ 241517 h 4070754"/>
              <a:gd name="connsiteX5" fmla="*/ 3582742 w 3582742"/>
              <a:gd name="connsiteY5" fmla="*/ 241517 h 4070754"/>
              <a:gd name="connsiteX6" fmla="*/ 3582742 w 3582742"/>
              <a:gd name="connsiteY6" fmla="*/ 4070754 h 407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2742" h="4070754">
                <a:moveTo>
                  <a:pt x="0" y="4070754"/>
                </a:moveTo>
                <a:lnTo>
                  <a:pt x="0" y="241517"/>
                </a:lnTo>
                <a:lnTo>
                  <a:pt x="226260" y="241517"/>
                </a:lnTo>
                <a:lnTo>
                  <a:pt x="463305" y="0"/>
                </a:lnTo>
                <a:lnTo>
                  <a:pt x="700349" y="241517"/>
                </a:lnTo>
                <a:lnTo>
                  <a:pt x="3582742" y="241517"/>
                </a:lnTo>
                <a:lnTo>
                  <a:pt x="3582742" y="40707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58" name="Grupo 17"/>
          <p:cNvGrpSpPr/>
          <p:nvPr/>
        </p:nvGrpSpPr>
        <p:grpSpPr>
          <a:xfrm>
            <a:off x="11228787" y="264556"/>
            <a:ext cx="667581" cy="667581"/>
            <a:chOff x="11146899" y="250908"/>
            <a:chExt cx="667581" cy="6675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9" name="Elipse 18"/>
            <p:cNvSpPr/>
            <p:nvPr/>
          </p:nvSpPr>
          <p:spPr>
            <a:xfrm>
              <a:off x="11146899" y="250908"/>
              <a:ext cx="667581" cy="66758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Multiplicar 19"/>
            <p:cNvSpPr/>
            <p:nvPr/>
          </p:nvSpPr>
          <p:spPr>
            <a:xfrm>
              <a:off x="11239469" y="343478"/>
              <a:ext cx="482440" cy="4824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516379" y="2361436"/>
            <a:ext cx="3453081" cy="2658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600" i="1" dirty="0">
                <a:latin typeface="Arial"/>
                <a:cs typeface="Arial"/>
              </a:rPr>
              <a:t>Neste slide, explique quais serão os </a:t>
            </a:r>
            <a:r>
              <a:rPr lang="pt-BR" sz="1600" b="1" i="1" dirty="0">
                <a:latin typeface="Arial"/>
                <a:cs typeface="Arial"/>
              </a:rPr>
              <a:t>próximos passos</a:t>
            </a:r>
            <a:r>
              <a:rPr lang="pt-BR" sz="1600" i="1" dirty="0">
                <a:latin typeface="Arial"/>
                <a:cs typeface="Arial"/>
              </a:rPr>
              <a:t>, considerando os macro objetivos da sua empresa. </a:t>
            </a:r>
            <a:r>
              <a:rPr lang="pt-BR" sz="1600" b="1" i="1" dirty="0" err="1">
                <a:latin typeface="Arial"/>
                <a:cs typeface="Arial"/>
              </a:rPr>
              <a:t>Ex</a:t>
            </a:r>
            <a:r>
              <a:rPr lang="pt-BR" sz="1600" b="1" i="1" dirty="0">
                <a:latin typeface="Arial"/>
                <a:cs typeface="Arial"/>
              </a:rPr>
              <a:t>: </a:t>
            </a:r>
            <a:r>
              <a:rPr lang="pt-BR" sz="1600" i="1" dirty="0">
                <a:latin typeface="Arial"/>
                <a:cs typeface="Arial"/>
              </a:rPr>
              <a:t>crescer por meio de aquisições, internacionalização, novos mercados, redução de custos etc. </a:t>
            </a:r>
          </a:p>
          <a:p>
            <a:pPr marL="0" indent="0">
              <a:buNone/>
            </a:pPr>
            <a:r>
              <a:rPr lang="pt-BR" sz="1600" i="1" dirty="0">
                <a:latin typeface="Arial"/>
                <a:cs typeface="Arial"/>
              </a:rPr>
              <a:t>Informe </a:t>
            </a:r>
            <a:r>
              <a:rPr lang="pt-BR" sz="1600" b="1" i="1" dirty="0">
                <a:latin typeface="Arial"/>
                <a:cs typeface="Arial"/>
              </a:rPr>
              <a:t>qual será a meta a ser atingida</a:t>
            </a:r>
            <a:r>
              <a:rPr lang="pt-BR" sz="1600" i="1" dirty="0">
                <a:latin typeface="Arial"/>
                <a:cs typeface="Arial"/>
              </a:rPr>
              <a:t> para realizar esse propósito. </a:t>
            </a:r>
            <a:r>
              <a:rPr lang="pt-BR" sz="1600" b="1" i="1" dirty="0" err="1">
                <a:latin typeface="Arial"/>
                <a:cs typeface="Arial"/>
              </a:rPr>
              <a:t>Ex</a:t>
            </a:r>
            <a:r>
              <a:rPr lang="pt-BR" sz="1600" b="1" i="1" dirty="0">
                <a:latin typeface="Arial"/>
                <a:cs typeface="Arial"/>
              </a:rPr>
              <a:t>: </a:t>
            </a:r>
            <a:r>
              <a:rPr lang="pt-BR" sz="1600" i="1" dirty="0">
                <a:latin typeface="Arial"/>
                <a:cs typeface="Arial"/>
              </a:rPr>
              <a:t>vamos criar, em maio, uma joint venture com uma empresa do mercado europeu.</a:t>
            </a:r>
          </a:p>
        </p:txBody>
      </p:sp>
    </p:spTree>
    <p:extLst>
      <p:ext uri="{BB962C8B-B14F-4D97-AF65-F5344CB8AC3E}">
        <p14:creationId xmlns:p14="http://schemas.microsoft.com/office/powerpoint/2010/main" val="843428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76" cy="685801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219200" y="532637"/>
            <a:ext cx="10972800" cy="1135741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cxnSp>
        <p:nvCxnSpPr>
          <p:cNvPr id="85" name="Conector reto 84"/>
          <p:cNvCxnSpPr/>
          <p:nvPr/>
        </p:nvCxnSpPr>
        <p:spPr>
          <a:xfrm flipV="1">
            <a:off x="2909863" y="4381945"/>
            <a:ext cx="0" cy="1860105"/>
          </a:xfrm>
          <a:prstGeom prst="line">
            <a:avLst/>
          </a:prstGeom>
          <a:ln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/>
          <p:cNvCxnSpPr/>
          <p:nvPr/>
        </p:nvCxnSpPr>
        <p:spPr>
          <a:xfrm flipV="1">
            <a:off x="7520254" y="4381945"/>
            <a:ext cx="0" cy="1860105"/>
          </a:xfrm>
          <a:prstGeom prst="line">
            <a:avLst/>
          </a:prstGeom>
          <a:ln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tângulo 125"/>
          <p:cNvSpPr/>
          <p:nvPr/>
        </p:nvSpPr>
        <p:spPr>
          <a:xfrm>
            <a:off x="1901258" y="832259"/>
            <a:ext cx="515919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lang="pt-BR" sz="5400" dirty="0">
                <a:solidFill>
                  <a:schemeClr val="bg1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NOVAS METAS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6958568" y="1041717"/>
            <a:ext cx="5285709" cy="272715"/>
            <a:chOff x="6958568" y="929423"/>
            <a:chExt cx="5285709" cy="272715"/>
          </a:xfrm>
        </p:grpSpPr>
        <p:cxnSp>
          <p:nvCxnSpPr>
            <p:cNvPr id="155" name="Conector reto 154"/>
            <p:cNvCxnSpPr/>
            <p:nvPr/>
          </p:nvCxnSpPr>
          <p:spPr>
            <a:xfrm flipH="1">
              <a:off x="6958568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ector reto 155"/>
            <p:cNvCxnSpPr/>
            <p:nvPr/>
          </p:nvCxnSpPr>
          <p:spPr>
            <a:xfrm flipH="1">
              <a:off x="7131430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ector reto 156"/>
            <p:cNvCxnSpPr/>
            <p:nvPr/>
          </p:nvCxnSpPr>
          <p:spPr>
            <a:xfrm flipH="1">
              <a:off x="7304292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 reto 157"/>
            <p:cNvCxnSpPr/>
            <p:nvPr/>
          </p:nvCxnSpPr>
          <p:spPr>
            <a:xfrm flipH="1">
              <a:off x="7477154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ector reto 158"/>
            <p:cNvCxnSpPr/>
            <p:nvPr/>
          </p:nvCxnSpPr>
          <p:spPr>
            <a:xfrm flipH="1">
              <a:off x="7650016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ector reto 159"/>
            <p:cNvCxnSpPr/>
            <p:nvPr/>
          </p:nvCxnSpPr>
          <p:spPr>
            <a:xfrm flipH="1">
              <a:off x="7822878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ector reto 160"/>
            <p:cNvCxnSpPr/>
            <p:nvPr/>
          </p:nvCxnSpPr>
          <p:spPr>
            <a:xfrm flipH="1">
              <a:off x="7995740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ector reto 161"/>
            <p:cNvCxnSpPr/>
            <p:nvPr/>
          </p:nvCxnSpPr>
          <p:spPr>
            <a:xfrm flipH="1">
              <a:off x="8168602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to 162"/>
            <p:cNvCxnSpPr/>
            <p:nvPr/>
          </p:nvCxnSpPr>
          <p:spPr>
            <a:xfrm flipH="1">
              <a:off x="8341464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to 163"/>
            <p:cNvCxnSpPr/>
            <p:nvPr/>
          </p:nvCxnSpPr>
          <p:spPr>
            <a:xfrm flipH="1">
              <a:off x="8514326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to 164"/>
            <p:cNvCxnSpPr/>
            <p:nvPr/>
          </p:nvCxnSpPr>
          <p:spPr>
            <a:xfrm flipH="1">
              <a:off x="8687188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to 165"/>
            <p:cNvCxnSpPr/>
            <p:nvPr/>
          </p:nvCxnSpPr>
          <p:spPr>
            <a:xfrm flipH="1">
              <a:off x="8860050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to 166"/>
            <p:cNvCxnSpPr/>
            <p:nvPr/>
          </p:nvCxnSpPr>
          <p:spPr>
            <a:xfrm flipH="1">
              <a:off x="9032912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to 167"/>
            <p:cNvCxnSpPr/>
            <p:nvPr/>
          </p:nvCxnSpPr>
          <p:spPr>
            <a:xfrm flipH="1">
              <a:off x="9205774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to 168"/>
            <p:cNvCxnSpPr/>
            <p:nvPr/>
          </p:nvCxnSpPr>
          <p:spPr>
            <a:xfrm flipH="1">
              <a:off x="9378636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to 170"/>
            <p:cNvCxnSpPr/>
            <p:nvPr/>
          </p:nvCxnSpPr>
          <p:spPr>
            <a:xfrm flipH="1">
              <a:off x="9551498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>
            <a:xfrm flipH="1">
              <a:off x="9724360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>
            <a:xfrm flipH="1">
              <a:off x="9897222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to 108"/>
            <p:cNvCxnSpPr/>
            <p:nvPr/>
          </p:nvCxnSpPr>
          <p:spPr>
            <a:xfrm flipH="1">
              <a:off x="10070084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to 109"/>
            <p:cNvCxnSpPr/>
            <p:nvPr/>
          </p:nvCxnSpPr>
          <p:spPr>
            <a:xfrm flipH="1">
              <a:off x="10242946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/>
            <p:nvPr/>
          </p:nvCxnSpPr>
          <p:spPr>
            <a:xfrm flipH="1">
              <a:off x="10415808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to 111"/>
            <p:cNvCxnSpPr/>
            <p:nvPr/>
          </p:nvCxnSpPr>
          <p:spPr>
            <a:xfrm flipH="1">
              <a:off x="10588670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 flipH="1">
              <a:off x="10761532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 flipH="1">
              <a:off x="10934394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 flipH="1">
              <a:off x="11107256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 flipH="1">
              <a:off x="11280118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 flipH="1">
              <a:off x="11452980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 flipH="1">
              <a:off x="11625842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 flipH="1">
              <a:off x="11798704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flipH="1">
              <a:off x="11971562" y="929423"/>
              <a:ext cx="272715" cy="27271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6" b="36616"/>
          <a:stretch/>
        </p:blipFill>
        <p:spPr>
          <a:xfrm>
            <a:off x="1524" y="3882188"/>
            <a:ext cx="12190476" cy="89835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4" b="19776"/>
          <a:stretch/>
        </p:blipFill>
        <p:spPr>
          <a:xfrm>
            <a:off x="9015662" y="465221"/>
            <a:ext cx="3176337" cy="5502442"/>
          </a:xfrm>
          <a:prstGeom prst="rect">
            <a:avLst/>
          </a:prstGeom>
        </p:spPr>
      </p:pic>
      <p:pic>
        <p:nvPicPr>
          <p:cNvPr id="54" name="Imagem 53"/>
          <p:cNvPicPr>
            <a:picLocks noChangeAspect="1"/>
          </p:cNvPicPr>
          <p:nvPr/>
        </p:nvPicPr>
        <p:blipFill rotWithShape="1">
          <a:blip r:embed="rId2"/>
          <a:srcRect l="3792" t="6316" r="86205" b="75439"/>
          <a:stretch/>
        </p:blipFill>
        <p:spPr>
          <a:xfrm>
            <a:off x="465220" y="433137"/>
            <a:ext cx="1219201" cy="1251284"/>
          </a:xfrm>
          <a:prstGeom prst="ellipse">
            <a:avLst/>
          </a:prstGeom>
        </p:spPr>
      </p:pic>
      <p:sp>
        <p:nvSpPr>
          <p:cNvPr id="52" name="Espaço Reservado para Conteúdo 2"/>
          <p:cNvSpPr txBox="1">
            <a:spLocks/>
          </p:cNvSpPr>
          <p:nvPr/>
        </p:nvSpPr>
        <p:spPr>
          <a:xfrm>
            <a:off x="388315" y="787227"/>
            <a:ext cx="1351547" cy="51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006600"/>
                </a:solidFill>
                <a:latin typeface="Brush Script MT" panose="03060802040406070304" pitchFamily="66" charset="0"/>
              </a:rPr>
              <a:t>2015</a:t>
            </a:r>
          </a:p>
        </p:txBody>
      </p:sp>
      <p:sp>
        <p:nvSpPr>
          <p:cNvPr id="53" name="Elipse 52"/>
          <p:cNvSpPr/>
          <p:nvPr/>
        </p:nvSpPr>
        <p:spPr>
          <a:xfrm>
            <a:off x="468524" y="443909"/>
            <a:ext cx="1235243" cy="1235243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</a:t>
            </a:r>
          </a:p>
        </p:txBody>
      </p:sp>
      <p:cxnSp>
        <p:nvCxnSpPr>
          <p:cNvPr id="79" name="Conector reto 78"/>
          <p:cNvCxnSpPr/>
          <p:nvPr/>
        </p:nvCxnSpPr>
        <p:spPr>
          <a:xfrm>
            <a:off x="607132" y="2393950"/>
            <a:ext cx="0" cy="1975295"/>
          </a:xfrm>
          <a:prstGeom prst="line">
            <a:avLst/>
          </a:prstGeom>
          <a:ln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>
            <a:off x="5217524" y="2393950"/>
            <a:ext cx="0" cy="1975295"/>
          </a:xfrm>
          <a:prstGeom prst="line">
            <a:avLst/>
          </a:prstGeom>
          <a:ln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spaço Reservado para Conteúdo 2"/>
          <p:cNvSpPr txBox="1">
            <a:spLocks/>
          </p:cNvSpPr>
          <p:nvPr/>
        </p:nvSpPr>
        <p:spPr>
          <a:xfrm>
            <a:off x="2784644" y="4788554"/>
            <a:ext cx="4338051" cy="1668890"/>
          </a:xfrm>
          <a:prstGeom prst="rect">
            <a:avLst/>
          </a:prstGeo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18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18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</p:txBody>
      </p:sp>
      <p:sp>
        <p:nvSpPr>
          <p:cNvPr id="94" name="Espaço Reservado para Conteúdo 2"/>
          <p:cNvSpPr txBox="1">
            <a:spLocks/>
          </p:cNvSpPr>
          <p:nvPr/>
        </p:nvSpPr>
        <p:spPr>
          <a:xfrm>
            <a:off x="7395035" y="4788554"/>
            <a:ext cx="4315702" cy="1668889"/>
          </a:xfrm>
          <a:prstGeom prst="rect">
            <a:avLst/>
          </a:prstGeo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18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18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</p:txBody>
      </p:sp>
      <p:sp>
        <p:nvSpPr>
          <p:cNvPr id="77" name="Espaço Reservado para Conteúdo 2"/>
          <p:cNvSpPr txBox="1">
            <a:spLocks/>
          </p:cNvSpPr>
          <p:nvPr/>
        </p:nvSpPr>
        <p:spPr>
          <a:xfrm>
            <a:off x="483331" y="2271713"/>
            <a:ext cx="4329301" cy="1642561"/>
          </a:xfrm>
          <a:prstGeom prst="rect">
            <a:avLst/>
          </a:prstGeo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18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18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</p:txBody>
      </p:sp>
      <p:sp>
        <p:nvSpPr>
          <p:cNvPr id="90" name="Espaço Reservado para Conteúdo 2"/>
          <p:cNvSpPr txBox="1">
            <a:spLocks/>
          </p:cNvSpPr>
          <p:nvPr/>
        </p:nvSpPr>
        <p:spPr>
          <a:xfrm>
            <a:off x="5093724" y="2271713"/>
            <a:ext cx="4339036" cy="1706729"/>
          </a:xfrm>
          <a:prstGeom prst="rect">
            <a:avLst/>
          </a:prstGeom>
        </p:spPr>
        <p:txBody>
          <a:bodyPr vert="horz" wrap="square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18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006600"/>
              </a:buClr>
              <a:defRPr/>
            </a:pP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18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18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18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</p:txBody>
      </p:sp>
      <p:sp>
        <p:nvSpPr>
          <p:cNvPr id="74" name="Elipse 73"/>
          <p:cNvSpPr/>
          <p:nvPr/>
        </p:nvSpPr>
        <p:spPr>
          <a:xfrm>
            <a:off x="549075" y="4340488"/>
            <a:ext cx="116114" cy="116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1" name="Elipse 90"/>
          <p:cNvSpPr/>
          <p:nvPr/>
        </p:nvSpPr>
        <p:spPr>
          <a:xfrm>
            <a:off x="5159467" y="4340488"/>
            <a:ext cx="116114" cy="116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93" name="Elipse 92"/>
          <p:cNvSpPr/>
          <p:nvPr/>
        </p:nvSpPr>
        <p:spPr>
          <a:xfrm flipV="1">
            <a:off x="7462197" y="4340488"/>
            <a:ext cx="116114" cy="116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6" name="Elipse 85"/>
          <p:cNvSpPr/>
          <p:nvPr/>
        </p:nvSpPr>
        <p:spPr>
          <a:xfrm flipV="1">
            <a:off x="2851806" y="4340488"/>
            <a:ext cx="116114" cy="116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9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"/>
            <a:ext cx="12188976" cy="6858014"/>
          </a:xfrm>
          <a:prstGeom prst="rect">
            <a:avLst/>
          </a:prstGeom>
        </p:spPr>
      </p:pic>
      <p:sp>
        <p:nvSpPr>
          <p:cNvPr id="110" name="Retângulo 109"/>
          <p:cNvSpPr/>
          <p:nvPr/>
        </p:nvSpPr>
        <p:spPr>
          <a:xfrm>
            <a:off x="390185" y="386182"/>
            <a:ext cx="11411630" cy="608563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Retângulo 118"/>
          <p:cNvSpPr/>
          <p:nvPr/>
        </p:nvSpPr>
        <p:spPr>
          <a:xfrm>
            <a:off x="1759155" y="0"/>
            <a:ext cx="2440592" cy="284935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363579" y="1796580"/>
            <a:ext cx="3176337" cy="120032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lang="pt-BR" sz="9600" dirty="0">
                <a:solidFill>
                  <a:schemeClr val="bg1"/>
                </a:solidFill>
                <a:latin typeface="Brush Script MT" panose="03060802040406070304" pitchFamily="66" charset="0"/>
                <a:ea typeface="Segoe UI" panose="020B0502040204020203" pitchFamily="34" charset="0"/>
                <a:cs typeface="Arial" panose="020B0604020202020204" pitchFamily="34" charset="0"/>
              </a:rPr>
              <a:t>2015</a:t>
            </a:r>
          </a:p>
        </p:txBody>
      </p:sp>
      <p:grpSp>
        <p:nvGrpSpPr>
          <p:cNvPr id="183" name="Grupo 182"/>
          <p:cNvGrpSpPr/>
          <p:nvPr/>
        </p:nvGrpSpPr>
        <p:grpSpPr>
          <a:xfrm>
            <a:off x="4313559" y="2576637"/>
            <a:ext cx="6137953" cy="272715"/>
            <a:chOff x="6054047" y="1631156"/>
            <a:chExt cx="6137953" cy="272715"/>
          </a:xfrm>
        </p:grpSpPr>
        <p:cxnSp>
          <p:nvCxnSpPr>
            <p:cNvPr id="148" name="Conector reto 147"/>
            <p:cNvCxnSpPr/>
            <p:nvPr/>
          </p:nvCxnSpPr>
          <p:spPr>
            <a:xfrm flipH="1">
              <a:off x="6054047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ector reto 148"/>
            <p:cNvCxnSpPr/>
            <p:nvPr/>
          </p:nvCxnSpPr>
          <p:spPr>
            <a:xfrm flipH="1">
              <a:off x="6226554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ector reto 149"/>
            <p:cNvCxnSpPr/>
            <p:nvPr/>
          </p:nvCxnSpPr>
          <p:spPr>
            <a:xfrm flipH="1">
              <a:off x="6399061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ector reto 150"/>
            <p:cNvCxnSpPr/>
            <p:nvPr/>
          </p:nvCxnSpPr>
          <p:spPr>
            <a:xfrm flipH="1">
              <a:off x="6571568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ector reto 151"/>
            <p:cNvCxnSpPr/>
            <p:nvPr/>
          </p:nvCxnSpPr>
          <p:spPr>
            <a:xfrm flipH="1">
              <a:off x="6744075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ector reto 152"/>
            <p:cNvCxnSpPr/>
            <p:nvPr/>
          </p:nvCxnSpPr>
          <p:spPr>
            <a:xfrm flipH="1">
              <a:off x="6916582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ector reto 153"/>
            <p:cNvCxnSpPr/>
            <p:nvPr/>
          </p:nvCxnSpPr>
          <p:spPr>
            <a:xfrm flipH="1">
              <a:off x="7089089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ector reto 154"/>
            <p:cNvCxnSpPr/>
            <p:nvPr/>
          </p:nvCxnSpPr>
          <p:spPr>
            <a:xfrm flipH="1">
              <a:off x="7261596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ector reto 155"/>
            <p:cNvCxnSpPr/>
            <p:nvPr/>
          </p:nvCxnSpPr>
          <p:spPr>
            <a:xfrm flipH="1">
              <a:off x="7434103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ector reto 156"/>
            <p:cNvCxnSpPr/>
            <p:nvPr/>
          </p:nvCxnSpPr>
          <p:spPr>
            <a:xfrm flipH="1">
              <a:off x="7606610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 reto 157"/>
            <p:cNvCxnSpPr/>
            <p:nvPr/>
          </p:nvCxnSpPr>
          <p:spPr>
            <a:xfrm flipH="1">
              <a:off x="7779117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ector reto 158"/>
            <p:cNvCxnSpPr/>
            <p:nvPr/>
          </p:nvCxnSpPr>
          <p:spPr>
            <a:xfrm flipH="1">
              <a:off x="7951624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ector reto 159"/>
            <p:cNvCxnSpPr/>
            <p:nvPr/>
          </p:nvCxnSpPr>
          <p:spPr>
            <a:xfrm flipH="1">
              <a:off x="8124131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ector reto 160"/>
            <p:cNvCxnSpPr/>
            <p:nvPr/>
          </p:nvCxnSpPr>
          <p:spPr>
            <a:xfrm flipH="1">
              <a:off x="8296638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ector reto 161"/>
            <p:cNvCxnSpPr/>
            <p:nvPr/>
          </p:nvCxnSpPr>
          <p:spPr>
            <a:xfrm flipH="1">
              <a:off x="8469145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to 162"/>
            <p:cNvCxnSpPr/>
            <p:nvPr/>
          </p:nvCxnSpPr>
          <p:spPr>
            <a:xfrm flipH="1">
              <a:off x="8641652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to 163"/>
            <p:cNvCxnSpPr/>
            <p:nvPr/>
          </p:nvCxnSpPr>
          <p:spPr>
            <a:xfrm flipH="1">
              <a:off x="8814159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to 164"/>
            <p:cNvCxnSpPr/>
            <p:nvPr/>
          </p:nvCxnSpPr>
          <p:spPr>
            <a:xfrm flipH="1">
              <a:off x="8986666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to 165"/>
            <p:cNvCxnSpPr/>
            <p:nvPr/>
          </p:nvCxnSpPr>
          <p:spPr>
            <a:xfrm flipH="1">
              <a:off x="9159173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to 166"/>
            <p:cNvCxnSpPr/>
            <p:nvPr/>
          </p:nvCxnSpPr>
          <p:spPr>
            <a:xfrm flipH="1">
              <a:off x="9331680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to 167"/>
            <p:cNvCxnSpPr/>
            <p:nvPr/>
          </p:nvCxnSpPr>
          <p:spPr>
            <a:xfrm flipH="1">
              <a:off x="9504187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to 168"/>
            <p:cNvCxnSpPr/>
            <p:nvPr/>
          </p:nvCxnSpPr>
          <p:spPr>
            <a:xfrm flipH="1">
              <a:off x="9676694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to 169"/>
            <p:cNvCxnSpPr/>
            <p:nvPr/>
          </p:nvCxnSpPr>
          <p:spPr>
            <a:xfrm flipH="1">
              <a:off x="9849201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to 170"/>
            <p:cNvCxnSpPr/>
            <p:nvPr/>
          </p:nvCxnSpPr>
          <p:spPr>
            <a:xfrm flipH="1">
              <a:off x="10021708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to 171"/>
            <p:cNvCxnSpPr/>
            <p:nvPr/>
          </p:nvCxnSpPr>
          <p:spPr>
            <a:xfrm flipH="1">
              <a:off x="10194215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to 172"/>
            <p:cNvCxnSpPr/>
            <p:nvPr/>
          </p:nvCxnSpPr>
          <p:spPr>
            <a:xfrm flipH="1">
              <a:off x="10366722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/>
            <p:cNvCxnSpPr/>
            <p:nvPr/>
          </p:nvCxnSpPr>
          <p:spPr>
            <a:xfrm flipH="1">
              <a:off x="10539229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/>
            <p:cNvCxnSpPr/>
            <p:nvPr/>
          </p:nvCxnSpPr>
          <p:spPr>
            <a:xfrm flipH="1">
              <a:off x="10711736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reto 175"/>
            <p:cNvCxnSpPr/>
            <p:nvPr/>
          </p:nvCxnSpPr>
          <p:spPr>
            <a:xfrm flipH="1">
              <a:off x="10884243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reto 176"/>
            <p:cNvCxnSpPr/>
            <p:nvPr/>
          </p:nvCxnSpPr>
          <p:spPr>
            <a:xfrm flipH="1">
              <a:off x="11056750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ector reto 177"/>
            <p:cNvCxnSpPr/>
            <p:nvPr/>
          </p:nvCxnSpPr>
          <p:spPr>
            <a:xfrm flipH="1">
              <a:off x="11229257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ector reto 178"/>
            <p:cNvCxnSpPr/>
            <p:nvPr/>
          </p:nvCxnSpPr>
          <p:spPr>
            <a:xfrm flipH="1">
              <a:off x="11401764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ector reto 179"/>
            <p:cNvCxnSpPr/>
            <p:nvPr/>
          </p:nvCxnSpPr>
          <p:spPr>
            <a:xfrm flipH="1">
              <a:off x="11574271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ector reto 180"/>
            <p:cNvCxnSpPr/>
            <p:nvPr/>
          </p:nvCxnSpPr>
          <p:spPr>
            <a:xfrm flipH="1">
              <a:off x="11746778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ector reto 181"/>
            <p:cNvCxnSpPr/>
            <p:nvPr/>
          </p:nvCxnSpPr>
          <p:spPr>
            <a:xfrm flipH="1">
              <a:off x="11919285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tângulo 12"/>
          <p:cNvSpPr/>
          <p:nvPr/>
        </p:nvSpPr>
        <p:spPr>
          <a:xfrm>
            <a:off x="1585456" y="3153796"/>
            <a:ext cx="8970249" cy="69871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lang="pt-BR" sz="4850" dirty="0">
                <a:solidFill>
                  <a:srgbClr val="434343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O NOVO ANO </a:t>
            </a:r>
            <a:r>
              <a:rPr lang="pt-BR" sz="4850" dirty="0">
                <a:solidFill>
                  <a:srgbClr val="434343"/>
                </a:solidFill>
                <a:latin typeface="Brush Script MT" panose="03060802040406070304" pitchFamily="66" charset="0"/>
                <a:ea typeface="Segoe UI" panose="020B0502040204020203" pitchFamily="34" charset="0"/>
                <a:cs typeface="Arial" panose="020B0604020202020204" pitchFamily="34" charset="0"/>
              </a:rPr>
              <a:t>da</a:t>
            </a:r>
            <a:r>
              <a:rPr lang="pt-BR" sz="4850" dirty="0">
                <a:solidFill>
                  <a:srgbClr val="434343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 CONQUISTA</a:t>
            </a:r>
          </a:p>
        </p:txBody>
      </p:sp>
      <p:sp>
        <p:nvSpPr>
          <p:cNvPr id="185" name="Retângulo 184"/>
          <p:cNvSpPr/>
          <p:nvPr/>
        </p:nvSpPr>
        <p:spPr>
          <a:xfrm>
            <a:off x="3479800" y="3949841"/>
            <a:ext cx="5251068" cy="76809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lang="pt-BR" sz="5800" dirty="0">
                <a:solidFill>
                  <a:srgbClr val="434343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DA AMÉRICA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1712119" y="4227877"/>
            <a:ext cx="1895475" cy="80210"/>
            <a:chOff x="882316" y="1347538"/>
            <a:chExt cx="10315073" cy="80210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upo 185"/>
          <p:cNvGrpSpPr/>
          <p:nvPr/>
        </p:nvGrpSpPr>
        <p:grpSpPr>
          <a:xfrm>
            <a:off x="8524554" y="4227877"/>
            <a:ext cx="1895475" cy="80210"/>
            <a:chOff x="882316" y="1347538"/>
            <a:chExt cx="10315073" cy="80210"/>
          </a:xfrm>
        </p:grpSpPr>
        <p:cxnSp>
          <p:nvCxnSpPr>
            <p:cNvPr id="187" name="Conector reto 186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ector reto 187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Forma livre 57"/>
          <p:cNvSpPr/>
          <p:nvPr/>
        </p:nvSpPr>
        <p:spPr>
          <a:xfrm>
            <a:off x="3024" y="0"/>
            <a:ext cx="12188976" cy="6858000"/>
          </a:xfrm>
          <a:custGeom>
            <a:avLst/>
            <a:gdLst>
              <a:gd name="connsiteX0" fmla="*/ 1604211 w 12188976"/>
              <a:gd name="connsiteY0" fmla="*/ 2887579 h 6858000"/>
              <a:gd name="connsiteX1" fmla="*/ 1604211 w 12188976"/>
              <a:gd name="connsiteY1" fmla="*/ 4764505 h 6858000"/>
              <a:gd name="connsiteX2" fmla="*/ 10555705 w 12188976"/>
              <a:gd name="connsiteY2" fmla="*/ 4764505 h 6858000"/>
              <a:gd name="connsiteX3" fmla="*/ 10555705 w 12188976"/>
              <a:gd name="connsiteY3" fmla="*/ 2887579 h 6858000"/>
              <a:gd name="connsiteX4" fmla="*/ 0 w 12188976"/>
              <a:gd name="connsiteY4" fmla="*/ 0 h 6858000"/>
              <a:gd name="connsiteX5" fmla="*/ 12188976 w 12188976"/>
              <a:gd name="connsiteY5" fmla="*/ 0 h 6858000"/>
              <a:gd name="connsiteX6" fmla="*/ 12188976 w 12188976"/>
              <a:gd name="connsiteY6" fmla="*/ 6858000 h 6858000"/>
              <a:gd name="connsiteX7" fmla="*/ 0 w 1218897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76" h="6858000">
                <a:moveTo>
                  <a:pt x="1604211" y="2887579"/>
                </a:moveTo>
                <a:lnTo>
                  <a:pt x="1604211" y="4764505"/>
                </a:lnTo>
                <a:lnTo>
                  <a:pt x="10555705" y="4764505"/>
                </a:lnTo>
                <a:lnTo>
                  <a:pt x="10555705" y="2887579"/>
                </a:lnTo>
                <a:close/>
                <a:moveTo>
                  <a:pt x="0" y="0"/>
                </a:moveTo>
                <a:lnTo>
                  <a:pt x="12188976" y="0"/>
                </a:lnTo>
                <a:lnTo>
                  <a:pt x="12188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Forma livre 55"/>
          <p:cNvSpPr/>
          <p:nvPr/>
        </p:nvSpPr>
        <p:spPr>
          <a:xfrm rot="18900000">
            <a:off x="5999440" y="-865981"/>
            <a:ext cx="4571421" cy="4571421"/>
          </a:xfrm>
          <a:custGeom>
            <a:avLst/>
            <a:gdLst>
              <a:gd name="connsiteX0" fmla="*/ 2399702 w 4571421"/>
              <a:gd name="connsiteY0" fmla="*/ 4214965 h 4571421"/>
              <a:gd name="connsiteX1" fmla="*/ 2399702 w 4571421"/>
              <a:gd name="connsiteY1" fmla="*/ 3863010 h 4571421"/>
              <a:gd name="connsiteX2" fmla="*/ 0 w 4571421"/>
              <a:gd name="connsiteY2" fmla="*/ 1463308 h 4571421"/>
              <a:gd name="connsiteX3" fmla="*/ 1463308 w 4571421"/>
              <a:gd name="connsiteY3" fmla="*/ 0 h 4571421"/>
              <a:gd name="connsiteX4" fmla="*/ 4571421 w 4571421"/>
              <a:gd name="connsiteY4" fmla="*/ 3108113 h 4571421"/>
              <a:gd name="connsiteX5" fmla="*/ 3108113 w 4571421"/>
              <a:gd name="connsiteY5" fmla="*/ 4571421 h 4571421"/>
              <a:gd name="connsiteX6" fmla="*/ 2751657 w 4571421"/>
              <a:gd name="connsiteY6" fmla="*/ 4214965 h 457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1421" h="4571421">
                <a:moveTo>
                  <a:pt x="2399702" y="4214965"/>
                </a:moveTo>
                <a:lnTo>
                  <a:pt x="2399702" y="3863010"/>
                </a:lnTo>
                <a:lnTo>
                  <a:pt x="0" y="1463308"/>
                </a:lnTo>
                <a:lnTo>
                  <a:pt x="1463308" y="0"/>
                </a:lnTo>
                <a:lnTo>
                  <a:pt x="4571421" y="3108113"/>
                </a:lnTo>
                <a:lnTo>
                  <a:pt x="3108113" y="4571421"/>
                </a:lnTo>
                <a:lnTo>
                  <a:pt x="2751657" y="42149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grpSp>
        <p:nvGrpSpPr>
          <p:cNvPr id="53" name="Grupo 17"/>
          <p:cNvGrpSpPr/>
          <p:nvPr/>
        </p:nvGrpSpPr>
        <p:grpSpPr>
          <a:xfrm>
            <a:off x="11228787" y="264556"/>
            <a:ext cx="667581" cy="667581"/>
            <a:chOff x="11146899" y="250908"/>
            <a:chExt cx="667581" cy="6675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Elipse 18"/>
            <p:cNvSpPr/>
            <p:nvPr/>
          </p:nvSpPr>
          <p:spPr>
            <a:xfrm>
              <a:off x="11146899" y="250908"/>
              <a:ext cx="667581" cy="66758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Multiplicar 19"/>
            <p:cNvSpPr/>
            <p:nvPr/>
          </p:nvSpPr>
          <p:spPr>
            <a:xfrm>
              <a:off x="11239469" y="343478"/>
              <a:ext cx="482440" cy="4824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2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80519" y="623762"/>
            <a:ext cx="403455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600" i="1" dirty="0">
                <a:latin typeface="Arial"/>
                <a:cs typeface="Arial"/>
              </a:rPr>
              <a:t>Neste slide, desenvolva uma frase capaz de sintetizar os planos para 2015, </a:t>
            </a:r>
            <a:r>
              <a:rPr lang="pt-BR" sz="1600" b="1" i="1" dirty="0">
                <a:latin typeface="Arial"/>
                <a:cs typeface="Arial"/>
              </a:rPr>
              <a:t>um slogan que represente as intenções da sua empresa</a:t>
            </a:r>
            <a:r>
              <a:rPr lang="pt-BR" sz="1600" i="1" dirty="0">
                <a:latin typeface="Arial"/>
                <a:cs typeface="Arial"/>
              </a:rPr>
              <a:t>. Por exemplo, se a meta é abrir unidades nos Estados Unidos, o slogan pode ser algo como: 2015 – </a:t>
            </a:r>
            <a:br>
              <a:rPr lang="pt-BR" sz="1600" i="1" dirty="0">
                <a:latin typeface="Arial"/>
                <a:cs typeface="Arial"/>
              </a:rPr>
            </a:br>
            <a:r>
              <a:rPr lang="pt-BR" sz="1600" i="1" dirty="0">
                <a:latin typeface="Arial"/>
                <a:cs typeface="Arial"/>
              </a:rPr>
              <a:t>O novo ano da conquista da América.</a:t>
            </a:r>
          </a:p>
        </p:txBody>
      </p:sp>
    </p:spTree>
    <p:extLst>
      <p:ext uri="{BB962C8B-B14F-4D97-AF65-F5344CB8AC3E}">
        <p14:creationId xmlns:p14="http://schemas.microsoft.com/office/powerpoint/2010/main" val="249110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"/>
            <a:ext cx="12188976" cy="6858014"/>
          </a:xfrm>
          <a:prstGeom prst="rect">
            <a:avLst/>
          </a:prstGeom>
        </p:spPr>
      </p:pic>
      <p:sp>
        <p:nvSpPr>
          <p:cNvPr id="110" name="Retângulo 109"/>
          <p:cNvSpPr/>
          <p:nvPr/>
        </p:nvSpPr>
        <p:spPr>
          <a:xfrm>
            <a:off x="390185" y="386182"/>
            <a:ext cx="11411630" cy="608563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Retângulo 118"/>
          <p:cNvSpPr/>
          <p:nvPr/>
        </p:nvSpPr>
        <p:spPr>
          <a:xfrm>
            <a:off x="1759155" y="0"/>
            <a:ext cx="2440592" cy="284935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363579" y="1796580"/>
            <a:ext cx="3176337" cy="1200329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lang="pt-BR" sz="9600" dirty="0">
                <a:solidFill>
                  <a:schemeClr val="bg1"/>
                </a:solidFill>
                <a:latin typeface="Brush Script MT" panose="03060802040406070304" pitchFamily="66" charset="0"/>
                <a:ea typeface="Segoe UI" panose="020B0502040204020203" pitchFamily="34" charset="0"/>
                <a:cs typeface="Arial" panose="020B0604020202020204" pitchFamily="34" charset="0"/>
              </a:rPr>
              <a:t>2015</a:t>
            </a:r>
          </a:p>
        </p:txBody>
      </p:sp>
      <p:grpSp>
        <p:nvGrpSpPr>
          <p:cNvPr id="183" name="Grupo 182"/>
          <p:cNvGrpSpPr/>
          <p:nvPr/>
        </p:nvGrpSpPr>
        <p:grpSpPr>
          <a:xfrm>
            <a:off x="4313559" y="2576637"/>
            <a:ext cx="6137953" cy="272715"/>
            <a:chOff x="6054047" y="1631156"/>
            <a:chExt cx="6137953" cy="272715"/>
          </a:xfrm>
        </p:grpSpPr>
        <p:cxnSp>
          <p:nvCxnSpPr>
            <p:cNvPr id="148" name="Conector reto 147"/>
            <p:cNvCxnSpPr/>
            <p:nvPr/>
          </p:nvCxnSpPr>
          <p:spPr>
            <a:xfrm flipH="1">
              <a:off x="6054047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ector reto 148"/>
            <p:cNvCxnSpPr/>
            <p:nvPr/>
          </p:nvCxnSpPr>
          <p:spPr>
            <a:xfrm flipH="1">
              <a:off x="6226554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ector reto 149"/>
            <p:cNvCxnSpPr/>
            <p:nvPr/>
          </p:nvCxnSpPr>
          <p:spPr>
            <a:xfrm flipH="1">
              <a:off x="6399061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ector reto 150"/>
            <p:cNvCxnSpPr/>
            <p:nvPr/>
          </p:nvCxnSpPr>
          <p:spPr>
            <a:xfrm flipH="1">
              <a:off x="6571568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ector reto 151"/>
            <p:cNvCxnSpPr/>
            <p:nvPr/>
          </p:nvCxnSpPr>
          <p:spPr>
            <a:xfrm flipH="1">
              <a:off x="6744075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ector reto 152"/>
            <p:cNvCxnSpPr/>
            <p:nvPr/>
          </p:nvCxnSpPr>
          <p:spPr>
            <a:xfrm flipH="1">
              <a:off x="6916582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ector reto 153"/>
            <p:cNvCxnSpPr/>
            <p:nvPr/>
          </p:nvCxnSpPr>
          <p:spPr>
            <a:xfrm flipH="1">
              <a:off x="7089089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ector reto 154"/>
            <p:cNvCxnSpPr/>
            <p:nvPr/>
          </p:nvCxnSpPr>
          <p:spPr>
            <a:xfrm flipH="1">
              <a:off x="7261596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ector reto 155"/>
            <p:cNvCxnSpPr/>
            <p:nvPr/>
          </p:nvCxnSpPr>
          <p:spPr>
            <a:xfrm flipH="1">
              <a:off x="7434103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ector reto 156"/>
            <p:cNvCxnSpPr/>
            <p:nvPr/>
          </p:nvCxnSpPr>
          <p:spPr>
            <a:xfrm flipH="1">
              <a:off x="7606610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ector reto 157"/>
            <p:cNvCxnSpPr/>
            <p:nvPr/>
          </p:nvCxnSpPr>
          <p:spPr>
            <a:xfrm flipH="1">
              <a:off x="7779117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ector reto 158"/>
            <p:cNvCxnSpPr/>
            <p:nvPr/>
          </p:nvCxnSpPr>
          <p:spPr>
            <a:xfrm flipH="1">
              <a:off x="7951624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ector reto 159"/>
            <p:cNvCxnSpPr/>
            <p:nvPr/>
          </p:nvCxnSpPr>
          <p:spPr>
            <a:xfrm flipH="1">
              <a:off x="8124131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ector reto 160"/>
            <p:cNvCxnSpPr/>
            <p:nvPr/>
          </p:nvCxnSpPr>
          <p:spPr>
            <a:xfrm flipH="1">
              <a:off x="8296638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ector reto 161"/>
            <p:cNvCxnSpPr/>
            <p:nvPr/>
          </p:nvCxnSpPr>
          <p:spPr>
            <a:xfrm flipH="1">
              <a:off x="8469145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to 162"/>
            <p:cNvCxnSpPr/>
            <p:nvPr/>
          </p:nvCxnSpPr>
          <p:spPr>
            <a:xfrm flipH="1">
              <a:off x="8641652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ector reto 163"/>
            <p:cNvCxnSpPr/>
            <p:nvPr/>
          </p:nvCxnSpPr>
          <p:spPr>
            <a:xfrm flipH="1">
              <a:off x="8814159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ector reto 164"/>
            <p:cNvCxnSpPr/>
            <p:nvPr/>
          </p:nvCxnSpPr>
          <p:spPr>
            <a:xfrm flipH="1">
              <a:off x="8986666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ector reto 165"/>
            <p:cNvCxnSpPr/>
            <p:nvPr/>
          </p:nvCxnSpPr>
          <p:spPr>
            <a:xfrm flipH="1">
              <a:off x="9159173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ector reto 166"/>
            <p:cNvCxnSpPr/>
            <p:nvPr/>
          </p:nvCxnSpPr>
          <p:spPr>
            <a:xfrm flipH="1">
              <a:off x="9331680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ector reto 167"/>
            <p:cNvCxnSpPr/>
            <p:nvPr/>
          </p:nvCxnSpPr>
          <p:spPr>
            <a:xfrm flipH="1">
              <a:off x="9504187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ector reto 168"/>
            <p:cNvCxnSpPr/>
            <p:nvPr/>
          </p:nvCxnSpPr>
          <p:spPr>
            <a:xfrm flipH="1">
              <a:off x="9676694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ector reto 169"/>
            <p:cNvCxnSpPr/>
            <p:nvPr/>
          </p:nvCxnSpPr>
          <p:spPr>
            <a:xfrm flipH="1">
              <a:off x="9849201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ector reto 170"/>
            <p:cNvCxnSpPr/>
            <p:nvPr/>
          </p:nvCxnSpPr>
          <p:spPr>
            <a:xfrm flipH="1">
              <a:off x="10021708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ector reto 171"/>
            <p:cNvCxnSpPr/>
            <p:nvPr/>
          </p:nvCxnSpPr>
          <p:spPr>
            <a:xfrm flipH="1">
              <a:off x="10194215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ector reto 172"/>
            <p:cNvCxnSpPr/>
            <p:nvPr/>
          </p:nvCxnSpPr>
          <p:spPr>
            <a:xfrm flipH="1">
              <a:off x="10366722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ector reto 173"/>
            <p:cNvCxnSpPr/>
            <p:nvPr/>
          </p:nvCxnSpPr>
          <p:spPr>
            <a:xfrm flipH="1">
              <a:off x="10539229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ector reto 174"/>
            <p:cNvCxnSpPr/>
            <p:nvPr/>
          </p:nvCxnSpPr>
          <p:spPr>
            <a:xfrm flipH="1">
              <a:off x="10711736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ector reto 175"/>
            <p:cNvCxnSpPr/>
            <p:nvPr/>
          </p:nvCxnSpPr>
          <p:spPr>
            <a:xfrm flipH="1">
              <a:off x="10884243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ector reto 176"/>
            <p:cNvCxnSpPr/>
            <p:nvPr/>
          </p:nvCxnSpPr>
          <p:spPr>
            <a:xfrm flipH="1">
              <a:off x="11056750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ector reto 177"/>
            <p:cNvCxnSpPr/>
            <p:nvPr/>
          </p:nvCxnSpPr>
          <p:spPr>
            <a:xfrm flipH="1">
              <a:off x="11229257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ector reto 178"/>
            <p:cNvCxnSpPr/>
            <p:nvPr/>
          </p:nvCxnSpPr>
          <p:spPr>
            <a:xfrm flipH="1">
              <a:off x="11401764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ector reto 179"/>
            <p:cNvCxnSpPr/>
            <p:nvPr/>
          </p:nvCxnSpPr>
          <p:spPr>
            <a:xfrm flipH="1">
              <a:off x="11574271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ector reto 180"/>
            <p:cNvCxnSpPr/>
            <p:nvPr/>
          </p:nvCxnSpPr>
          <p:spPr>
            <a:xfrm flipH="1">
              <a:off x="11746778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ector reto 181"/>
            <p:cNvCxnSpPr/>
            <p:nvPr/>
          </p:nvCxnSpPr>
          <p:spPr>
            <a:xfrm flipH="1">
              <a:off x="11919285" y="163115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tângulo 56"/>
          <p:cNvSpPr/>
          <p:nvPr/>
        </p:nvSpPr>
        <p:spPr>
          <a:xfrm>
            <a:off x="1585456" y="3153796"/>
            <a:ext cx="8970249" cy="698717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lang="pt-BR" sz="4850" dirty="0">
                <a:solidFill>
                  <a:srgbClr val="434343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O NOVO ANO </a:t>
            </a:r>
            <a:r>
              <a:rPr lang="pt-BR" sz="4850" dirty="0">
                <a:solidFill>
                  <a:srgbClr val="434343"/>
                </a:solidFill>
                <a:latin typeface="Brush Script MT" panose="03060802040406070304" pitchFamily="66" charset="0"/>
                <a:ea typeface="Segoe UI" panose="020B0502040204020203" pitchFamily="34" charset="0"/>
                <a:cs typeface="Arial" panose="020B0604020202020204" pitchFamily="34" charset="0"/>
              </a:rPr>
              <a:t>da</a:t>
            </a:r>
            <a:r>
              <a:rPr lang="pt-BR" sz="4850" dirty="0">
                <a:solidFill>
                  <a:srgbClr val="434343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 CONQUISTA</a:t>
            </a:r>
          </a:p>
        </p:txBody>
      </p:sp>
      <p:sp>
        <p:nvSpPr>
          <p:cNvPr id="59" name="Retângulo 58"/>
          <p:cNvSpPr/>
          <p:nvPr/>
        </p:nvSpPr>
        <p:spPr>
          <a:xfrm>
            <a:off x="3479800" y="3949841"/>
            <a:ext cx="5251068" cy="76809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lang="pt-BR" sz="5800" dirty="0">
                <a:solidFill>
                  <a:srgbClr val="434343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DA AMÉRICA</a:t>
            </a:r>
          </a:p>
        </p:txBody>
      </p:sp>
      <p:grpSp>
        <p:nvGrpSpPr>
          <p:cNvPr id="60" name="Grupo 59"/>
          <p:cNvGrpSpPr/>
          <p:nvPr/>
        </p:nvGrpSpPr>
        <p:grpSpPr>
          <a:xfrm>
            <a:off x="1712119" y="4227877"/>
            <a:ext cx="1895475" cy="80210"/>
            <a:chOff x="882316" y="1347538"/>
            <a:chExt cx="10315073" cy="80210"/>
          </a:xfrm>
        </p:grpSpPr>
        <p:cxnSp>
          <p:nvCxnSpPr>
            <p:cNvPr id="61" name="Conector reto 60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upo 62"/>
          <p:cNvGrpSpPr/>
          <p:nvPr/>
        </p:nvGrpSpPr>
        <p:grpSpPr>
          <a:xfrm>
            <a:off x="8524554" y="4227877"/>
            <a:ext cx="1895475" cy="80210"/>
            <a:chOff x="882316" y="1347538"/>
            <a:chExt cx="10315073" cy="80210"/>
          </a:xfrm>
        </p:grpSpPr>
        <p:cxnSp>
          <p:nvCxnSpPr>
            <p:cNvPr id="64" name="Conector reto 63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247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" y="0"/>
            <a:ext cx="12188976" cy="685801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0" y="1973179"/>
            <a:ext cx="7315200" cy="44682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88401352"/>
              </p:ext>
            </p:extLst>
          </p:nvPr>
        </p:nvGraphicFramePr>
        <p:xfrm>
          <a:off x="1961869" y="2298700"/>
          <a:ext cx="5080616" cy="396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9" name="Gráfico 88"/>
          <p:cNvGraphicFramePr/>
          <p:nvPr>
            <p:extLst>
              <p:ext uri="{D42A27DB-BD31-4B8C-83A1-F6EECF244321}">
                <p14:modId xmlns:p14="http://schemas.microsoft.com/office/powerpoint/2010/main" val="747368896"/>
              </p:ext>
            </p:extLst>
          </p:nvPr>
        </p:nvGraphicFramePr>
        <p:xfrm>
          <a:off x="7213601" y="2387600"/>
          <a:ext cx="5143500" cy="388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388315" y="787227"/>
            <a:ext cx="1351547" cy="51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006600"/>
                </a:solidFill>
                <a:latin typeface="Brush Script MT" panose="03060802040406070304" pitchFamily="66" charset="0"/>
              </a:rPr>
              <a:t>2015</a:t>
            </a:r>
          </a:p>
        </p:txBody>
      </p:sp>
      <p:sp>
        <p:nvSpPr>
          <p:cNvPr id="16" name="Elipse 15"/>
          <p:cNvSpPr/>
          <p:nvPr/>
        </p:nvSpPr>
        <p:spPr>
          <a:xfrm>
            <a:off x="468524" y="443909"/>
            <a:ext cx="1235243" cy="1235243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6455391" y="783430"/>
            <a:ext cx="5620432" cy="272715"/>
            <a:chOff x="6223379" y="742486"/>
            <a:chExt cx="5620432" cy="272715"/>
          </a:xfrm>
        </p:grpSpPr>
        <p:cxnSp>
          <p:nvCxnSpPr>
            <p:cNvPr id="18" name="Conector reto 17"/>
            <p:cNvCxnSpPr/>
            <p:nvPr/>
          </p:nvCxnSpPr>
          <p:spPr>
            <a:xfrm flipH="1">
              <a:off x="6223379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H="1">
              <a:off x="6395886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>
              <a:off x="6568393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6740900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6913407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>
              <a:off x="7085914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>
              <a:off x="7258421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>
              <a:off x="7430928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>
              <a:off x="7603435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H="1">
              <a:off x="7775942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7948449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H="1">
              <a:off x="8120956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H="1">
              <a:off x="8293463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H="1">
              <a:off x="8465970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8638477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8810984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H="1">
              <a:off x="8983491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>
              <a:off x="9155998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H="1">
              <a:off x="9328505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H="1">
              <a:off x="9501012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H="1">
              <a:off x="9673519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H="1">
              <a:off x="9846026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H="1">
              <a:off x="10018533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H="1">
              <a:off x="10191040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0363547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H="1">
              <a:off x="10536054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flipH="1">
              <a:off x="10708561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H="1">
              <a:off x="10881068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flipH="1">
              <a:off x="11053575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flipH="1">
              <a:off x="11226082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flipH="1">
              <a:off x="11398589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H="1">
              <a:off x="11571096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o 52"/>
          <p:cNvGrpSpPr/>
          <p:nvPr/>
        </p:nvGrpSpPr>
        <p:grpSpPr>
          <a:xfrm>
            <a:off x="2227938" y="1246020"/>
            <a:ext cx="9964062" cy="80210"/>
            <a:chOff x="882316" y="1347538"/>
            <a:chExt cx="9500038" cy="80210"/>
          </a:xfrm>
        </p:grpSpPr>
        <p:cxnSp>
          <p:nvCxnSpPr>
            <p:cNvPr id="54" name="Conector reto 53"/>
            <p:cNvCxnSpPr/>
            <p:nvPr/>
          </p:nvCxnSpPr>
          <p:spPr>
            <a:xfrm>
              <a:off x="882316" y="1347538"/>
              <a:ext cx="9500038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882316" y="1427748"/>
              <a:ext cx="9500038" cy="0"/>
            </a:xfrm>
            <a:prstGeom prst="line">
              <a:avLst/>
            </a:prstGeom>
            <a:ln w="31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tângulo 113"/>
          <p:cNvSpPr/>
          <p:nvPr/>
        </p:nvSpPr>
        <p:spPr>
          <a:xfrm>
            <a:off x="2140912" y="578679"/>
            <a:ext cx="484985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lang="pt-BR" sz="5000" dirty="0">
                <a:solidFill>
                  <a:srgbClr val="434343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ESTRATÉGIA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t="-1" r="65267" b="28655"/>
          <a:stretch/>
        </p:blipFill>
        <p:spPr>
          <a:xfrm>
            <a:off x="-32084" y="1989221"/>
            <a:ext cx="2502568" cy="4892842"/>
          </a:xfrm>
          <a:prstGeom prst="rect">
            <a:avLst/>
          </a:prstGeom>
        </p:spPr>
      </p:pic>
      <p:sp>
        <p:nvSpPr>
          <p:cNvPr id="56" name="Retângulo 5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Forma livre 56"/>
          <p:cNvSpPr/>
          <p:nvPr/>
        </p:nvSpPr>
        <p:spPr>
          <a:xfrm flipH="1">
            <a:off x="3100604" y="1803680"/>
            <a:ext cx="3411208" cy="2739292"/>
          </a:xfrm>
          <a:custGeom>
            <a:avLst/>
            <a:gdLst>
              <a:gd name="connsiteX0" fmla="*/ 0 w 3582742"/>
              <a:gd name="connsiteY0" fmla="*/ 4070754 h 4070754"/>
              <a:gd name="connsiteX1" fmla="*/ 0 w 3582742"/>
              <a:gd name="connsiteY1" fmla="*/ 241517 h 4070754"/>
              <a:gd name="connsiteX2" fmla="*/ 226260 w 3582742"/>
              <a:gd name="connsiteY2" fmla="*/ 241517 h 4070754"/>
              <a:gd name="connsiteX3" fmla="*/ 463305 w 3582742"/>
              <a:gd name="connsiteY3" fmla="*/ 0 h 4070754"/>
              <a:gd name="connsiteX4" fmla="*/ 700349 w 3582742"/>
              <a:gd name="connsiteY4" fmla="*/ 241517 h 4070754"/>
              <a:gd name="connsiteX5" fmla="*/ 3582742 w 3582742"/>
              <a:gd name="connsiteY5" fmla="*/ 241517 h 4070754"/>
              <a:gd name="connsiteX6" fmla="*/ 3582742 w 3582742"/>
              <a:gd name="connsiteY6" fmla="*/ 4070754 h 407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2742" h="4070754">
                <a:moveTo>
                  <a:pt x="0" y="4070754"/>
                </a:moveTo>
                <a:lnTo>
                  <a:pt x="0" y="241517"/>
                </a:lnTo>
                <a:lnTo>
                  <a:pt x="226260" y="241517"/>
                </a:lnTo>
                <a:lnTo>
                  <a:pt x="463305" y="0"/>
                </a:lnTo>
                <a:lnTo>
                  <a:pt x="700349" y="241517"/>
                </a:lnTo>
                <a:lnTo>
                  <a:pt x="3582742" y="241517"/>
                </a:lnTo>
                <a:lnTo>
                  <a:pt x="3582742" y="40707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85096" y="2245810"/>
            <a:ext cx="3067057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600" i="1" dirty="0">
                <a:latin typeface="Arial"/>
                <a:cs typeface="Arial"/>
              </a:rPr>
              <a:t>Neste slide, exponha o racional das metas da sua empresa. Coloque em </a:t>
            </a:r>
            <a:r>
              <a:rPr lang="pt-BR" sz="1600" b="1" i="1" dirty="0">
                <a:latin typeface="Arial"/>
                <a:cs typeface="Arial"/>
              </a:rPr>
              <a:t>números e gráficos as estratégias do ano de 2015</a:t>
            </a:r>
            <a:r>
              <a:rPr lang="pt-BR" sz="1600" i="1" dirty="0">
                <a:latin typeface="Arial"/>
                <a:cs typeface="Arial"/>
              </a:rPr>
              <a:t>. Por exemplo,</a:t>
            </a:r>
            <a:br>
              <a:rPr lang="pt-BR" sz="1600" i="1" dirty="0">
                <a:latin typeface="Arial"/>
                <a:cs typeface="Arial"/>
              </a:rPr>
            </a:br>
            <a:r>
              <a:rPr lang="pt-BR" sz="1600" i="1" dirty="0">
                <a:latin typeface="Arial"/>
                <a:cs typeface="Arial"/>
              </a:rPr>
              <a:t>cite o quanto será investido, quantas pessoas serão contratadas, qual o faturamento esperado com a iniciativa etc.</a:t>
            </a:r>
          </a:p>
        </p:txBody>
      </p:sp>
      <p:grpSp>
        <p:nvGrpSpPr>
          <p:cNvPr id="59" name="Grupo 17"/>
          <p:cNvGrpSpPr/>
          <p:nvPr/>
        </p:nvGrpSpPr>
        <p:grpSpPr>
          <a:xfrm>
            <a:off x="11228787" y="264556"/>
            <a:ext cx="667581" cy="667581"/>
            <a:chOff x="11146899" y="250908"/>
            <a:chExt cx="667581" cy="6675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0" name="Elipse 18"/>
            <p:cNvSpPr/>
            <p:nvPr/>
          </p:nvSpPr>
          <p:spPr>
            <a:xfrm>
              <a:off x="11146899" y="250908"/>
              <a:ext cx="667581" cy="66758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1" name="Multiplicar 19"/>
            <p:cNvSpPr/>
            <p:nvPr/>
          </p:nvSpPr>
          <p:spPr>
            <a:xfrm>
              <a:off x="11239469" y="343478"/>
              <a:ext cx="482440" cy="4824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23731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" y="0"/>
            <a:ext cx="12188976" cy="685801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0" y="1973179"/>
            <a:ext cx="7315200" cy="44682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88401352"/>
              </p:ext>
            </p:extLst>
          </p:nvPr>
        </p:nvGraphicFramePr>
        <p:xfrm>
          <a:off x="1961869" y="2298700"/>
          <a:ext cx="5080616" cy="3964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9" name="Gráfico 88"/>
          <p:cNvGraphicFramePr/>
          <p:nvPr>
            <p:extLst>
              <p:ext uri="{D42A27DB-BD31-4B8C-83A1-F6EECF244321}">
                <p14:modId xmlns:p14="http://schemas.microsoft.com/office/powerpoint/2010/main" val="747368896"/>
              </p:ext>
            </p:extLst>
          </p:nvPr>
        </p:nvGraphicFramePr>
        <p:xfrm>
          <a:off x="7213601" y="2387600"/>
          <a:ext cx="5143500" cy="388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388315" y="787227"/>
            <a:ext cx="1351547" cy="51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006600"/>
                </a:solidFill>
                <a:latin typeface="Brush Script MT" panose="03060802040406070304" pitchFamily="66" charset="0"/>
              </a:rPr>
              <a:t>2015</a:t>
            </a:r>
          </a:p>
        </p:txBody>
      </p:sp>
      <p:sp>
        <p:nvSpPr>
          <p:cNvPr id="16" name="Elipse 15"/>
          <p:cNvSpPr/>
          <p:nvPr/>
        </p:nvSpPr>
        <p:spPr>
          <a:xfrm>
            <a:off x="468524" y="443909"/>
            <a:ext cx="1235243" cy="1235243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6455391" y="783430"/>
            <a:ext cx="5620432" cy="272715"/>
            <a:chOff x="6223379" y="742486"/>
            <a:chExt cx="5620432" cy="272715"/>
          </a:xfrm>
        </p:grpSpPr>
        <p:cxnSp>
          <p:nvCxnSpPr>
            <p:cNvPr id="18" name="Conector reto 17"/>
            <p:cNvCxnSpPr/>
            <p:nvPr/>
          </p:nvCxnSpPr>
          <p:spPr>
            <a:xfrm flipH="1">
              <a:off x="6223379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H="1">
              <a:off x="6395886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>
              <a:off x="6568393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6740900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6913407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>
              <a:off x="7085914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>
              <a:off x="7258421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>
              <a:off x="7430928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>
              <a:off x="7603435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H="1">
              <a:off x="7775942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7948449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H="1">
              <a:off x="8120956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H="1">
              <a:off x="8293463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H="1">
              <a:off x="8465970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8638477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8810984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H="1">
              <a:off x="8983491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>
              <a:off x="9155998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H="1">
              <a:off x="9328505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H="1">
              <a:off x="9501012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H="1">
              <a:off x="9673519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H="1">
              <a:off x="9846026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H="1">
              <a:off x="10018533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H="1">
              <a:off x="10191040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0363547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H="1">
              <a:off x="10536054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flipH="1">
              <a:off x="10708561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H="1">
              <a:off x="10881068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flipH="1">
              <a:off x="11053575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flipH="1">
              <a:off x="11226082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flipH="1">
              <a:off x="11398589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H="1">
              <a:off x="11571096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o 52"/>
          <p:cNvGrpSpPr/>
          <p:nvPr/>
        </p:nvGrpSpPr>
        <p:grpSpPr>
          <a:xfrm>
            <a:off x="2227938" y="1246020"/>
            <a:ext cx="9964062" cy="80210"/>
            <a:chOff x="882316" y="1347538"/>
            <a:chExt cx="9500038" cy="80210"/>
          </a:xfrm>
        </p:grpSpPr>
        <p:cxnSp>
          <p:nvCxnSpPr>
            <p:cNvPr id="54" name="Conector reto 53"/>
            <p:cNvCxnSpPr/>
            <p:nvPr/>
          </p:nvCxnSpPr>
          <p:spPr>
            <a:xfrm>
              <a:off x="882316" y="1347538"/>
              <a:ext cx="9500038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/>
            <p:cNvCxnSpPr/>
            <p:nvPr/>
          </p:nvCxnSpPr>
          <p:spPr>
            <a:xfrm>
              <a:off x="882316" y="1427748"/>
              <a:ext cx="9500038" cy="0"/>
            </a:xfrm>
            <a:prstGeom prst="line">
              <a:avLst/>
            </a:prstGeom>
            <a:ln w="31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Retângulo 113"/>
          <p:cNvSpPr/>
          <p:nvPr/>
        </p:nvSpPr>
        <p:spPr>
          <a:xfrm>
            <a:off x="2140912" y="578679"/>
            <a:ext cx="484985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lang="pt-BR" sz="5000" dirty="0">
                <a:solidFill>
                  <a:srgbClr val="434343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ESTRATÉGIA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2" t="-1" r="65267" b="28655"/>
          <a:stretch/>
        </p:blipFill>
        <p:spPr>
          <a:xfrm>
            <a:off x="-32084" y="1989221"/>
            <a:ext cx="2502568" cy="48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42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" y="0"/>
            <a:ext cx="12188976" cy="68580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7" b="10479"/>
          <a:stretch/>
        </p:blipFill>
        <p:spPr>
          <a:xfrm>
            <a:off x="-272716" y="1276350"/>
            <a:ext cx="12696825" cy="558165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2078210" y="717247"/>
            <a:ext cx="512870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lang="pt-BR" sz="5000" dirty="0">
                <a:solidFill>
                  <a:srgbClr val="434343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CRONOGRAMA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7078227" y="874982"/>
            <a:ext cx="5112655" cy="272715"/>
            <a:chOff x="7014727" y="1042089"/>
            <a:chExt cx="5112655" cy="272715"/>
          </a:xfrm>
        </p:grpSpPr>
        <p:cxnSp>
          <p:nvCxnSpPr>
            <p:cNvPr id="20" name="Conector reto 19"/>
            <p:cNvCxnSpPr/>
            <p:nvPr/>
          </p:nvCxnSpPr>
          <p:spPr>
            <a:xfrm flipH="1">
              <a:off x="701472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718758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736043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>
              <a:off x="753329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>
              <a:off x="770614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>
              <a:off x="787900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>
              <a:off x="805185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H="1">
              <a:off x="822471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839756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H="1">
              <a:off x="857042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H="1">
              <a:off x="874327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H="1">
              <a:off x="891613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908898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926184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H="1">
              <a:off x="943469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>
              <a:off x="960755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H="1">
              <a:off x="978040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 flipH="1">
              <a:off x="995326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H="1">
              <a:off x="1012611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H="1">
              <a:off x="1029897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H="1">
              <a:off x="1047182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H="1">
              <a:off x="1064468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H="1">
              <a:off x="1081753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H="1">
              <a:off x="1099039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H="1">
              <a:off x="1116324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/>
            <p:cNvCxnSpPr/>
            <p:nvPr/>
          </p:nvCxnSpPr>
          <p:spPr>
            <a:xfrm flipH="1">
              <a:off x="1133610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 flipH="1">
              <a:off x="1150895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 flipH="1">
              <a:off x="1168181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/>
            <p:cNvCxnSpPr/>
            <p:nvPr/>
          </p:nvCxnSpPr>
          <p:spPr>
            <a:xfrm flipH="1">
              <a:off x="1185466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Espaço Reservado para Conteúdo 2"/>
          <p:cNvSpPr txBox="1">
            <a:spLocks/>
          </p:cNvSpPr>
          <p:nvPr/>
        </p:nvSpPr>
        <p:spPr>
          <a:xfrm>
            <a:off x="388315" y="787227"/>
            <a:ext cx="1351547" cy="51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006600"/>
                </a:solidFill>
                <a:latin typeface="Brush Script MT" panose="03060802040406070304" pitchFamily="66" charset="0"/>
              </a:rPr>
              <a:t>2015</a:t>
            </a:r>
          </a:p>
        </p:txBody>
      </p:sp>
      <p:sp>
        <p:nvSpPr>
          <p:cNvPr id="65" name="Elipse 64"/>
          <p:cNvSpPr/>
          <p:nvPr/>
        </p:nvSpPr>
        <p:spPr>
          <a:xfrm>
            <a:off x="468524" y="443909"/>
            <a:ext cx="1235243" cy="1235243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</a:t>
            </a:r>
          </a:p>
        </p:txBody>
      </p:sp>
      <p:graphicFrame>
        <p:nvGraphicFramePr>
          <p:cNvPr id="66" name="Tabela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00483"/>
              </p:ext>
            </p:extLst>
          </p:nvPr>
        </p:nvGraphicFramePr>
        <p:xfrm>
          <a:off x="570733" y="2124624"/>
          <a:ext cx="11022989" cy="4482989"/>
        </p:xfrm>
        <a:graphic>
          <a:graphicData uri="http://schemas.openxmlformats.org/drawingml/2006/table">
            <a:tbl>
              <a:tblPr/>
              <a:tblGrid>
                <a:gridCol w="171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</a:tblGrid>
              <a:tr h="523915">
                <a:tc gridSpan="3"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8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Calendário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Projeto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Fev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Jun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9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Projeto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 4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7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Projeto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79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67" name="Grupo 66"/>
          <p:cNvGrpSpPr/>
          <p:nvPr/>
        </p:nvGrpSpPr>
        <p:grpSpPr>
          <a:xfrm rot="10800000">
            <a:off x="2227938" y="1318208"/>
            <a:ext cx="9964062" cy="80210"/>
            <a:chOff x="882316" y="1347538"/>
            <a:chExt cx="9500038" cy="80210"/>
          </a:xfrm>
        </p:grpSpPr>
        <p:cxnSp>
          <p:nvCxnSpPr>
            <p:cNvPr id="68" name="Conector reto 67"/>
            <p:cNvCxnSpPr/>
            <p:nvPr/>
          </p:nvCxnSpPr>
          <p:spPr>
            <a:xfrm>
              <a:off x="882316" y="1347538"/>
              <a:ext cx="9500038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>
              <a:off x="882316" y="1427748"/>
              <a:ext cx="9500038" cy="0"/>
            </a:xfrm>
            <a:prstGeom prst="line">
              <a:avLst/>
            </a:prstGeom>
            <a:ln w="31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tângulo 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6" name="Grupo 17"/>
          <p:cNvGrpSpPr/>
          <p:nvPr/>
        </p:nvGrpSpPr>
        <p:grpSpPr>
          <a:xfrm>
            <a:off x="11228787" y="264556"/>
            <a:ext cx="667581" cy="667581"/>
            <a:chOff x="11146899" y="250908"/>
            <a:chExt cx="667581" cy="6675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" name="Elipse 18"/>
            <p:cNvSpPr/>
            <p:nvPr/>
          </p:nvSpPr>
          <p:spPr>
            <a:xfrm>
              <a:off x="11146899" y="250908"/>
              <a:ext cx="667581" cy="66758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Multiplicar 19"/>
            <p:cNvSpPr/>
            <p:nvPr/>
          </p:nvSpPr>
          <p:spPr>
            <a:xfrm>
              <a:off x="11239469" y="343478"/>
              <a:ext cx="482440" cy="4824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1" name="Forma livre 50"/>
          <p:cNvSpPr/>
          <p:nvPr/>
        </p:nvSpPr>
        <p:spPr>
          <a:xfrm rot="8100000">
            <a:off x="2692036" y="-274071"/>
            <a:ext cx="6310622" cy="6310623"/>
          </a:xfrm>
          <a:custGeom>
            <a:avLst/>
            <a:gdLst>
              <a:gd name="connsiteX0" fmla="*/ 4489781 w 7021616"/>
              <a:gd name="connsiteY0" fmla="*/ 6647391 h 7021617"/>
              <a:gd name="connsiteX1" fmla="*/ 4489781 w 7021616"/>
              <a:gd name="connsiteY1" fmla="*/ 6293396 h 7021617"/>
              <a:gd name="connsiteX2" fmla="*/ 0 w 7021616"/>
              <a:gd name="connsiteY2" fmla="*/ 1803615 h 7021617"/>
              <a:gd name="connsiteX3" fmla="*/ 1803614 w 7021616"/>
              <a:gd name="connsiteY3" fmla="*/ 0 h 7021617"/>
              <a:gd name="connsiteX4" fmla="*/ 7021616 w 7021616"/>
              <a:gd name="connsiteY4" fmla="*/ 5218002 h 7021617"/>
              <a:gd name="connsiteX5" fmla="*/ 5218002 w 7021616"/>
              <a:gd name="connsiteY5" fmla="*/ 7021617 h 7021617"/>
              <a:gd name="connsiteX6" fmla="*/ 4843776 w 7021616"/>
              <a:gd name="connsiteY6" fmla="*/ 6647391 h 7021617"/>
              <a:gd name="connsiteX0" fmla="*/ 4489781 w 7021616"/>
              <a:gd name="connsiteY0" fmla="*/ 6131667 h 6505893"/>
              <a:gd name="connsiteX1" fmla="*/ 4489781 w 7021616"/>
              <a:gd name="connsiteY1" fmla="*/ 5777672 h 6505893"/>
              <a:gd name="connsiteX2" fmla="*/ 0 w 7021616"/>
              <a:gd name="connsiteY2" fmla="*/ 1287891 h 6505893"/>
              <a:gd name="connsiteX3" fmla="*/ 1287890 w 7021616"/>
              <a:gd name="connsiteY3" fmla="*/ 0 h 6505893"/>
              <a:gd name="connsiteX4" fmla="*/ 7021616 w 7021616"/>
              <a:gd name="connsiteY4" fmla="*/ 4702278 h 6505893"/>
              <a:gd name="connsiteX5" fmla="*/ 5218002 w 7021616"/>
              <a:gd name="connsiteY5" fmla="*/ 6505893 h 6505893"/>
              <a:gd name="connsiteX6" fmla="*/ 4843776 w 7021616"/>
              <a:gd name="connsiteY6" fmla="*/ 6131667 h 6505893"/>
              <a:gd name="connsiteX7" fmla="*/ 4489781 w 7021616"/>
              <a:gd name="connsiteY7" fmla="*/ 6131667 h 6505893"/>
              <a:gd name="connsiteX0" fmla="*/ 4489781 w 7021616"/>
              <a:gd name="connsiteY0" fmla="*/ 6224035 h 6598261"/>
              <a:gd name="connsiteX1" fmla="*/ 4489781 w 7021616"/>
              <a:gd name="connsiteY1" fmla="*/ 5870040 h 6598261"/>
              <a:gd name="connsiteX2" fmla="*/ 0 w 7021616"/>
              <a:gd name="connsiteY2" fmla="*/ 1380259 h 6598261"/>
              <a:gd name="connsiteX3" fmla="*/ 1364865 w 7021616"/>
              <a:gd name="connsiteY3" fmla="*/ 0 h 6598261"/>
              <a:gd name="connsiteX4" fmla="*/ 7021616 w 7021616"/>
              <a:gd name="connsiteY4" fmla="*/ 4794646 h 6598261"/>
              <a:gd name="connsiteX5" fmla="*/ 5218002 w 7021616"/>
              <a:gd name="connsiteY5" fmla="*/ 6598261 h 6598261"/>
              <a:gd name="connsiteX6" fmla="*/ 4843776 w 7021616"/>
              <a:gd name="connsiteY6" fmla="*/ 6224035 h 6598261"/>
              <a:gd name="connsiteX7" fmla="*/ 4489781 w 7021616"/>
              <a:gd name="connsiteY7" fmla="*/ 6224035 h 6598261"/>
              <a:gd name="connsiteX0" fmla="*/ 4489781 w 7021616"/>
              <a:gd name="connsiteY0" fmla="*/ 6208641 h 6582867"/>
              <a:gd name="connsiteX1" fmla="*/ 4489781 w 7021616"/>
              <a:gd name="connsiteY1" fmla="*/ 5854646 h 6582867"/>
              <a:gd name="connsiteX2" fmla="*/ 0 w 7021616"/>
              <a:gd name="connsiteY2" fmla="*/ 1364865 h 6582867"/>
              <a:gd name="connsiteX3" fmla="*/ 1395655 w 7021616"/>
              <a:gd name="connsiteY3" fmla="*/ 0 h 6582867"/>
              <a:gd name="connsiteX4" fmla="*/ 7021616 w 7021616"/>
              <a:gd name="connsiteY4" fmla="*/ 4779252 h 6582867"/>
              <a:gd name="connsiteX5" fmla="*/ 5218002 w 7021616"/>
              <a:gd name="connsiteY5" fmla="*/ 6582867 h 6582867"/>
              <a:gd name="connsiteX6" fmla="*/ 4843776 w 7021616"/>
              <a:gd name="connsiteY6" fmla="*/ 6208641 h 6582867"/>
              <a:gd name="connsiteX7" fmla="*/ 4489781 w 7021616"/>
              <a:gd name="connsiteY7" fmla="*/ 6208641 h 6582867"/>
              <a:gd name="connsiteX0" fmla="*/ 4489781 w 7021616"/>
              <a:gd name="connsiteY0" fmla="*/ 6208641 h 6582867"/>
              <a:gd name="connsiteX1" fmla="*/ 4489781 w 7021616"/>
              <a:gd name="connsiteY1" fmla="*/ 5854646 h 6582867"/>
              <a:gd name="connsiteX2" fmla="*/ 0 w 7021616"/>
              <a:gd name="connsiteY2" fmla="*/ 1364865 h 6582867"/>
              <a:gd name="connsiteX3" fmla="*/ 1364866 w 7021616"/>
              <a:gd name="connsiteY3" fmla="*/ 0 h 6582867"/>
              <a:gd name="connsiteX4" fmla="*/ 7021616 w 7021616"/>
              <a:gd name="connsiteY4" fmla="*/ 4779252 h 6582867"/>
              <a:gd name="connsiteX5" fmla="*/ 5218002 w 7021616"/>
              <a:gd name="connsiteY5" fmla="*/ 6582867 h 6582867"/>
              <a:gd name="connsiteX6" fmla="*/ 4843776 w 7021616"/>
              <a:gd name="connsiteY6" fmla="*/ 6208641 h 6582867"/>
              <a:gd name="connsiteX7" fmla="*/ 4489781 w 7021616"/>
              <a:gd name="connsiteY7" fmla="*/ 6208641 h 6582867"/>
              <a:gd name="connsiteX0" fmla="*/ 4489781 w 6636747"/>
              <a:gd name="connsiteY0" fmla="*/ 6208641 h 6582867"/>
              <a:gd name="connsiteX1" fmla="*/ 4489781 w 6636747"/>
              <a:gd name="connsiteY1" fmla="*/ 5854646 h 6582867"/>
              <a:gd name="connsiteX2" fmla="*/ 0 w 6636747"/>
              <a:gd name="connsiteY2" fmla="*/ 1364865 h 6582867"/>
              <a:gd name="connsiteX3" fmla="*/ 1364866 w 6636747"/>
              <a:gd name="connsiteY3" fmla="*/ 0 h 6582867"/>
              <a:gd name="connsiteX4" fmla="*/ 6636747 w 6636747"/>
              <a:gd name="connsiteY4" fmla="*/ 5164121 h 6582867"/>
              <a:gd name="connsiteX5" fmla="*/ 5218002 w 6636747"/>
              <a:gd name="connsiteY5" fmla="*/ 6582867 h 6582867"/>
              <a:gd name="connsiteX6" fmla="*/ 4843776 w 6636747"/>
              <a:gd name="connsiteY6" fmla="*/ 6208641 h 6582867"/>
              <a:gd name="connsiteX7" fmla="*/ 4489781 w 6636747"/>
              <a:gd name="connsiteY7" fmla="*/ 6208641 h 6582867"/>
              <a:gd name="connsiteX0" fmla="*/ 4489781 w 6605957"/>
              <a:gd name="connsiteY0" fmla="*/ 6208641 h 6582867"/>
              <a:gd name="connsiteX1" fmla="*/ 4489781 w 6605957"/>
              <a:gd name="connsiteY1" fmla="*/ 5854646 h 6582867"/>
              <a:gd name="connsiteX2" fmla="*/ 0 w 6605957"/>
              <a:gd name="connsiteY2" fmla="*/ 1364865 h 6582867"/>
              <a:gd name="connsiteX3" fmla="*/ 1364866 w 6605957"/>
              <a:gd name="connsiteY3" fmla="*/ 0 h 6582867"/>
              <a:gd name="connsiteX4" fmla="*/ 6605957 w 6605957"/>
              <a:gd name="connsiteY4" fmla="*/ 5210305 h 6582867"/>
              <a:gd name="connsiteX5" fmla="*/ 5218002 w 6605957"/>
              <a:gd name="connsiteY5" fmla="*/ 6582867 h 6582867"/>
              <a:gd name="connsiteX6" fmla="*/ 4843776 w 6605957"/>
              <a:gd name="connsiteY6" fmla="*/ 6208641 h 6582867"/>
              <a:gd name="connsiteX7" fmla="*/ 4489781 w 6605957"/>
              <a:gd name="connsiteY7" fmla="*/ 6208641 h 6582867"/>
              <a:gd name="connsiteX0" fmla="*/ 4489781 w 6598259"/>
              <a:gd name="connsiteY0" fmla="*/ 6208641 h 6582867"/>
              <a:gd name="connsiteX1" fmla="*/ 4489781 w 6598259"/>
              <a:gd name="connsiteY1" fmla="*/ 5854646 h 6582867"/>
              <a:gd name="connsiteX2" fmla="*/ 0 w 6598259"/>
              <a:gd name="connsiteY2" fmla="*/ 1364865 h 6582867"/>
              <a:gd name="connsiteX3" fmla="*/ 1364866 w 6598259"/>
              <a:gd name="connsiteY3" fmla="*/ 0 h 6582867"/>
              <a:gd name="connsiteX4" fmla="*/ 6598259 w 6598259"/>
              <a:gd name="connsiteY4" fmla="*/ 5218002 h 6582867"/>
              <a:gd name="connsiteX5" fmla="*/ 5218002 w 6598259"/>
              <a:gd name="connsiteY5" fmla="*/ 6582867 h 6582867"/>
              <a:gd name="connsiteX6" fmla="*/ 4843776 w 6598259"/>
              <a:gd name="connsiteY6" fmla="*/ 6208641 h 6582867"/>
              <a:gd name="connsiteX7" fmla="*/ 4489781 w 6598259"/>
              <a:gd name="connsiteY7" fmla="*/ 6208641 h 6582867"/>
              <a:gd name="connsiteX0" fmla="*/ 4489781 w 6567470"/>
              <a:gd name="connsiteY0" fmla="*/ 6208641 h 6582867"/>
              <a:gd name="connsiteX1" fmla="*/ 4489781 w 6567470"/>
              <a:gd name="connsiteY1" fmla="*/ 5854646 h 6582867"/>
              <a:gd name="connsiteX2" fmla="*/ 0 w 6567470"/>
              <a:gd name="connsiteY2" fmla="*/ 1364865 h 6582867"/>
              <a:gd name="connsiteX3" fmla="*/ 1364866 w 6567470"/>
              <a:gd name="connsiteY3" fmla="*/ 0 h 6582867"/>
              <a:gd name="connsiteX4" fmla="*/ 6567470 w 6567470"/>
              <a:gd name="connsiteY4" fmla="*/ 5233396 h 6582867"/>
              <a:gd name="connsiteX5" fmla="*/ 5218002 w 6567470"/>
              <a:gd name="connsiteY5" fmla="*/ 6582867 h 6582867"/>
              <a:gd name="connsiteX6" fmla="*/ 4843776 w 6567470"/>
              <a:gd name="connsiteY6" fmla="*/ 6208641 h 6582867"/>
              <a:gd name="connsiteX7" fmla="*/ 4489781 w 6567470"/>
              <a:gd name="connsiteY7" fmla="*/ 6208641 h 6582867"/>
              <a:gd name="connsiteX0" fmla="*/ 4489781 w 6582865"/>
              <a:gd name="connsiteY0" fmla="*/ 6208641 h 6582867"/>
              <a:gd name="connsiteX1" fmla="*/ 4489781 w 6582865"/>
              <a:gd name="connsiteY1" fmla="*/ 5854646 h 6582867"/>
              <a:gd name="connsiteX2" fmla="*/ 0 w 6582865"/>
              <a:gd name="connsiteY2" fmla="*/ 1364865 h 6582867"/>
              <a:gd name="connsiteX3" fmla="*/ 1364866 w 6582865"/>
              <a:gd name="connsiteY3" fmla="*/ 0 h 6582867"/>
              <a:gd name="connsiteX4" fmla="*/ 6582865 w 6582865"/>
              <a:gd name="connsiteY4" fmla="*/ 5218002 h 6582867"/>
              <a:gd name="connsiteX5" fmla="*/ 5218002 w 6582865"/>
              <a:gd name="connsiteY5" fmla="*/ 6582867 h 6582867"/>
              <a:gd name="connsiteX6" fmla="*/ 4843776 w 6582865"/>
              <a:gd name="connsiteY6" fmla="*/ 6208641 h 6582867"/>
              <a:gd name="connsiteX7" fmla="*/ 4489781 w 6582865"/>
              <a:gd name="connsiteY7" fmla="*/ 6208641 h 6582867"/>
              <a:gd name="connsiteX0" fmla="*/ 4489781 w 6582865"/>
              <a:gd name="connsiteY0" fmla="*/ 5936397 h 6310623"/>
              <a:gd name="connsiteX1" fmla="*/ 4489781 w 6582865"/>
              <a:gd name="connsiteY1" fmla="*/ 5582402 h 6310623"/>
              <a:gd name="connsiteX2" fmla="*/ 0 w 6582865"/>
              <a:gd name="connsiteY2" fmla="*/ 1092621 h 6310623"/>
              <a:gd name="connsiteX3" fmla="*/ 1092622 w 6582865"/>
              <a:gd name="connsiteY3" fmla="*/ 0 h 6310623"/>
              <a:gd name="connsiteX4" fmla="*/ 6582865 w 6582865"/>
              <a:gd name="connsiteY4" fmla="*/ 4945758 h 6310623"/>
              <a:gd name="connsiteX5" fmla="*/ 5218002 w 6582865"/>
              <a:gd name="connsiteY5" fmla="*/ 6310623 h 6310623"/>
              <a:gd name="connsiteX6" fmla="*/ 4843776 w 6582865"/>
              <a:gd name="connsiteY6" fmla="*/ 5936397 h 6310623"/>
              <a:gd name="connsiteX7" fmla="*/ 4489781 w 6582865"/>
              <a:gd name="connsiteY7" fmla="*/ 5936397 h 6310623"/>
              <a:gd name="connsiteX0" fmla="*/ 4489781 w 6310622"/>
              <a:gd name="connsiteY0" fmla="*/ 5936397 h 6310623"/>
              <a:gd name="connsiteX1" fmla="*/ 4489781 w 6310622"/>
              <a:gd name="connsiteY1" fmla="*/ 5582402 h 6310623"/>
              <a:gd name="connsiteX2" fmla="*/ 0 w 6310622"/>
              <a:gd name="connsiteY2" fmla="*/ 1092621 h 6310623"/>
              <a:gd name="connsiteX3" fmla="*/ 1092622 w 6310622"/>
              <a:gd name="connsiteY3" fmla="*/ 0 h 6310623"/>
              <a:gd name="connsiteX4" fmla="*/ 6310622 w 6310622"/>
              <a:gd name="connsiteY4" fmla="*/ 5218001 h 6310623"/>
              <a:gd name="connsiteX5" fmla="*/ 5218002 w 6310622"/>
              <a:gd name="connsiteY5" fmla="*/ 6310623 h 6310623"/>
              <a:gd name="connsiteX6" fmla="*/ 4843776 w 6310622"/>
              <a:gd name="connsiteY6" fmla="*/ 5936397 h 6310623"/>
              <a:gd name="connsiteX7" fmla="*/ 4489781 w 6310622"/>
              <a:gd name="connsiteY7" fmla="*/ 5936397 h 63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0622" h="6310623">
                <a:moveTo>
                  <a:pt x="4489781" y="5936397"/>
                </a:moveTo>
                <a:lnTo>
                  <a:pt x="4489781" y="5582402"/>
                </a:lnTo>
                <a:lnTo>
                  <a:pt x="0" y="1092621"/>
                </a:lnTo>
                <a:lnTo>
                  <a:pt x="1092622" y="0"/>
                </a:lnTo>
                <a:lnTo>
                  <a:pt x="6310622" y="5218001"/>
                </a:lnTo>
                <a:lnTo>
                  <a:pt x="5218002" y="6310623"/>
                </a:lnTo>
                <a:lnTo>
                  <a:pt x="4843776" y="5936397"/>
                </a:lnTo>
                <a:lnTo>
                  <a:pt x="4489781" y="59363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530109" y="2419728"/>
            <a:ext cx="6758271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600" i="1" dirty="0">
                <a:latin typeface="Arial"/>
                <a:cs typeface="Arial"/>
              </a:rPr>
              <a:t>Caso seu cronograma tenha mais que a quantidade de projetos abordados aqui, </a:t>
            </a:r>
            <a:r>
              <a:rPr lang="pt-BR" sz="1600" b="1" i="1" dirty="0">
                <a:latin typeface="Arial"/>
                <a:cs typeface="Arial"/>
              </a:rPr>
              <a:t>duplique este slide </a:t>
            </a:r>
            <a:r>
              <a:rPr lang="pt-BR" sz="1600" i="1" dirty="0">
                <a:latin typeface="Arial"/>
                <a:cs typeface="Arial"/>
              </a:rPr>
              <a:t>e dê continuidade a eles, assim você terá um slide mais limpo e sua equipe conseguirá enxergar com clareza todas as etapas do cronograma.</a:t>
            </a:r>
          </a:p>
        </p:txBody>
      </p:sp>
    </p:spTree>
    <p:extLst>
      <p:ext uri="{BB962C8B-B14F-4D97-AF65-F5344CB8AC3E}">
        <p14:creationId xmlns:p14="http://schemas.microsoft.com/office/powerpoint/2010/main" val="4080728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" y="0"/>
            <a:ext cx="12188976" cy="68580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7" b="10479"/>
          <a:stretch/>
        </p:blipFill>
        <p:spPr>
          <a:xfrm>
            <a:off x="-272716" y="1276350"/>
            <a:ext cx="12696825" cy="558165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2078210" y="717247"/>
            <a:ext cx="512870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lang="pt-BR" sz="5000" dirty="0">
                <a:solidFill>
                  <a:srgbClr val="434343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CRONOGRAMA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7078227" y="874982"/>
            <a:ext cx="5112655" cy="272715"/>
            <a:chOff x="7014727" y="1042089"/>
            <a:chExt cx="5112655" cy="272715"/>
          </a:xfrm>
        </p:grpSpPr>
        <p:cxnSp>
          <p:nvCxnSpPr>
            <p:cNvPr id="20" name="Conector reto 19"/>
            <p:cNvCxnSpPr/>
            <p:nvPr/>
          </p:nvCxnSpPr>
          <p:spPr>
            <a:xfrm flipH="1">
              <a:off x="701472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718758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736043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>
              <a:off x="753329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>
              <a:off x="770614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>
              <a:off x="787900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>
              <a:off x="805185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H="1">
              <a:off x="822471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839756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H="1">
              <a:off x="857042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H="1">
              <a:off x="874327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H="1">
              <a:off x="891613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908898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926184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H="1">
              <a:off x="943469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>
              <a:off x="960755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H="1">
              <a:off x="978040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 flipH="1">
              <a:off x="995326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H="1">
              <a:off x="1012611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H="1">
              <a:off x="1029897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H="1">
              <a:off x="1047182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H="1">
              <a:off x="1064468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H="1">
              <a:off x="1081753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H="1">
              <a:off x="1099039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H="1">
              <a:off x="1116324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/>
            <p:cNvCxnSpPr/>
            <p:nvPr/>
          </p:nvCxnSpPr>
          <p:spPr>
            <a:xfrm flipH="1">
              <a:off x="1133610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 flipH="1">
              <a:off x="1150895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 flipH="1">
              <a:off x="11681812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/>
            <p:cNvCxnSpPr/>
            <p:nvPr/>
          </p:nvCxnSpPr>
          <p:spPr>
            <a:xfrm flipH="1">
              <a:off x="11854667" y="1042089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Espaço Reservado para Conteúdo 2"/>
          <p:cNvSpPr txBox="1">
            <a:spLocks/>
          </p:cNvSpPr>
          <p:nvPr/>
        </p:nvSpPr>
        <p:spPr>
          <a:xfrm>
            <a:off x="388315" y="787227"/>
            <a:ext cx="1351547" cy="51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006600"/>
                </a:solidFill>
                <a:latin typeface="Brush Script MT" panose="03060802040406070304" pitchFamily="66" charset="0"/>
              </a:rPr>
              <a:t>2015</a:t>
            </a:r>
          </a:p>
        </p:txBody>
      </p:sp>
      <p:sp>
        <p:nvSpPr>
          <p:cNvPr id="65" name="Elipse 64"/>
          <p:cNvSpPr/>
          <p:nvPr/>
        </p:nvSpPr>
        <p:spPr>
          <a:xfrm>
            <a:off x="468524" y="443909"/>
            <a:ext cx="1235243" cy="1235243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</a:t>
            </a:r>
          </a:p>
        </p:txBody>
      </p:sp>
      <p:graphicFrame>
        <p:nvGraphicFramePr>
          <p:cNvPr id="66" name="Tabela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800483"/>
              </p:ext>
            </p:extLst>
          </p:nvPr>
        </p:nvGraphicFramePr>
        <p:xfrm>
          <a:off x="570733" y="2124624"/>
          <a:ext cx="11022989" cy="4482989"/>
        </p:xfrm>
        <a:graphic>
          <a:graphicData uri="http://schemas.openxmlformats.org/drawingml/2006/table">
            <a:tbl>
              <a:tblPr/>
              <a:tblGrid>
                <a:gridCol w="171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2043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</a:tblGrid>
              <a:tr h="523915">
                <a:tc gridSpan="3">
                  <a:txBody>
                    <a:bodyPr/>
                    <a:lstStyle/>
                    <a:p>
                      <a:pPr algn="ctr" fontAlgn="ctr"/>
                      <a:endParaRPr lang="pt-BR" sz="13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8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Calendário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Projeto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Fev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Abr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Mai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Jun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79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Projeto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 4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79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Projeto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 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Atividade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79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79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7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67" name="Grupo 66"/>
          <p:cNvGrpSpPr/>
          <p:nvPr/>
        </p:nvGrpSpPr>
        <p:grpSpPr>
          <a:xfrm rot="10800000">
            <a:off x="2227938" y="1318208"/>
            <a:ext cx="9964062" cy="80210"/>
            <a:chOff x="882316" y="1347538"/>
            <a:chExt cx="9500038" cy="80210"/>
          </a:xfrm>
        </p:grpSpPr>
        <p:cxnSp>
          <p:nvCxnSpPr>
            <p:cNvPr id="68" name="Conector reto 67"/>
            <p:cNvCxnSpPr/>
            <p:nvPr/>
          </p:nvCxnSpPr>
          <p:spPr>
            <a:xfrm>
              <a:off x="882316" y="1347538"/>
              <a:ext cx="9500038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>
              <a:off x="882316" y="1427748"/>
              <a:ext cx="9500038" cy="0"/>
            </a:xfrm>
            <a:prstGeom prst="line">
              <a:avLst/>
            </a:prstGeom>
            <a:ln w="31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9488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" y="2622"/>
            <a:ext cx="12188976" cy="6858014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2495550" y="0"/>
            <a:ext cx="9544050" cy="3212530"/>
            <a:chOff x="2495550" y="114300"/>
            <a:chExt cx="9544050" cy="3212530"/>
          </a:xfrm>
        </p:grpSpPr>
        <p:cxnSp>
          <p:nvCxnSpPr>
            <p:cNvPr id="8" name="Conector reto 7"/>
            <p:cNvCxnSpPr/>
            <p:nvPr/>
          </p:nvCxnSpPr>
          <p:spPr>
            <a:xfrm flipV="1">
              <a:off x="2495550" y="2101755"/>
              <a:ext cx="1926325" cy="1225075"/>
            </a:xfrm>
            <a:prstGeom prst="line">
              <a:avLst/>
            </a:prstGeom>
            <a:ln w="38100">
              <a:solidFill>
                <a:srgbClr val="30A8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4421875" y="2101755"/>
              <a:ext cx="1136087" cy="1134426"/>
            </a:xfrm>
            <a:prstGeom prst="line">
              <a:avLst/>
            </a:prstGeom>
            <a:ln w="38100">
              <a:solidFill>
                <a:srgbClr val="30A8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flipV="1">
              <a:off x="5554639" y="1502797"/>
              <a:ext cx="2245591" cy="1731722"/>
            </a:xfrm>
            <a:prstGeom prst="line">
              <a:avLst/>
            </a:prstGeom>
            <a:ln w="38100">
              <a:solidFill>
                <a:srgbClr val="30A8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7808181" y="1510748"/>
              <a:ext cx="1513240" cy="1082327"/>
            </a:xfrm>
            <a:prstGeom prst="line">
              <a:avLst/>
            </a:prstGeom>
            <a:ln w="38100">
              <a:solidFill>
                <a:srgbClr val="30A8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>
              <a:stCxn id="36" idx="3"/>
            </p:cNvCxnSpPr>
            <p:nvPr/>
          </p:nvCxnSpPr>
          <p:spPr>
            <a:xfrm flipV="1">
              <a:off x="9289156" y="114300"/>
              <a:ext cx="2750444" cy="2565629"/>
            </a:xfrm>
            <a:prstGeom prst="line">
              <a:avLst/>
            </a:prstGeom>
            <a:ln w="38100">
              <a:solidFill>
                <a:srgbClr val="30A8B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ítulo 1"/>
          <p:cNvSpPr>
            <a:spLocks noGrp="1"/>
          </p:cNvSpPr>
          <p:nvPr>
            <p:ph type="ctrTitle" idx="4294967295"/>
          </p:nvPr>
        </p:nvSpPr>
        <p:spPr>
          <a:xfrm>
            <a:off x="4636007" y="5511925"/>
            <a:ext cx="6593306" cy="497293"/>
          </a:xfrm>
          <a:prstGeom prst="rect">
            <a:avLst/>
          </a:prstGeom>
        </p:spPr>
        <p:txBody>
          <a:bodyPr anchor="t" anchorCtr="0">
            <a:noAutofit/>
          </a:bodyPr>
          <a:lstStyle/>
          <a:p>
            <a:pPr algn="r"/>
            <a:r>
              <a:rPr lang="pt-BR" sz="3100" dirty="0">
                <a:solidFill>
                  <a:srgbClr val="434343"/>
                </a:solidFill>
                <a:latin typeface="Franklin Gothic Book" panose="020B0503020102020204" pitchFamily="34" charset="0"/>
              </a:rPr>
              <a:t>NOME DO PALESTRANTE</a:t>
            </a:r>
            <a:endParaRPr lang="pt-BR" sz="3100" b="1" dirty="0">
              <a:solidFill>
                <a:srgbClr val="434343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3775749" y="3465553"/>
            <a:ext cx="7491664" cy="21502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pt-BR" sz="7200" dirty="0">
                <a:solidFill>
                  <a:srgbClr val="434343"/>
                </a:solidFill>
                <a:latin typeface="Rockwell" panose="02060603020205020403" pitchFamily="18" charset="0"/>
              </a:rPr>
              <a:t>TÍTULO </a:t>
            </a:r>
            <a:r>
              <a:rPr lang="pt-BR" sz="8000" dirty="0">
                <a:solidFill>
                  <a:srgbClr val="434343"/>
                </a:solidFill>
                <a:latin typeface="Brush Script MT" panose="03060802040406070304" pitchFamily="66" charset="0"/>
              </a:rPr>
              <a:t>da</a:t>
            </a:r>
          </a:p>
          <a:p>
            <a:pPr algn="r">
              <a:lnSpc>
                <a:spcPct val="80000"/>
              </a:lnSpc>
            </a:pPr>
            <a:r>
              <a:rPr lang="pt-BR" sz="7200" dirty="0">
                <a:solidFill>
                  <a:srgbClr val="434343"/>
                </a:solidFill>
                <a:latin typeface="Rockwell" panose="02060603020205020403" pitchFamily="18" charset="0"/>
              </a:rPr>
              <a:t>APRESENTAÇÃO 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3826664" y="5621797"/>
            <a:ext cx="3029170" cy="272715"/>
            <a:chOff x="3612263" y="4892842"/>
            <a:chExt cx="3029170" cy="272715"/>
          </a:xfrm>
        </p:grpSpPr>
        <p:cxnSp>
          <p:nvCxnSpPr>
            <p:cNvPr id="16" name="Conector reto 15"/>
            <p:cNvCxnSpPr/>
            <p:nvPr/>
          </p:nvCxnSpPr>
          <p:spPr>
            <a:xfrm flipH="1">
              <a:off x="3612263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flipH="1">
              <a:off x="3784541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3956819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H="1">
              <a:off x="4129097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flipH="1">
              <a:off x="4301375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flipH="1">
              <a:off x="4473653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4645931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>
              <a:off x="4818209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/>
            <p:cNvCxnSpPr/>
            <p:nvPr/>
          </p:nvCxnSpPr>
          <p:spPr>
            <a:xfrm flipH="1">
              <a:off x="4990487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H="1">
              <a:off x="5162765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>
              <a:off x="5335043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H="1">
              <a:off x="5507321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5679599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H="1">
              <a:off x="5851877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H="1">
              <a:off x="6024155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H="1">
              <a:off x="6196433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6368718" y="489284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lipse 33"/>
          <p:cNvSpPr/>
          <p:nvPr/>
        </p:nvSpPr>
        <p:spPr>
          <a:xfrm>
            <a:off x="5445455" y="2956448"/>
            <a:ext cx="245660" cy="245660"/>
          </a:xfrm>
          <a:prstGeom prst="ellipse">
            <a:avLst/>
          </a:prstGeom>
          <a:solidFill>
            <a:srgbClr val="30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/>
          <p:nvPr/>
        </p:nvSpPr>
        <p:spPr>
          <a:xfrm>
            <a:off x="7689090" y="1324118"/>
            <a:ext cx="245660" cy="245660"/>
          </a:xfrm>
          <a:prstGeom prst="ellipse">
            <a:avLst/>
          </a:prstGeom>
          <a:solidFill>
            <a:srgbClr val="30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>
            <a:off x="9253180" y="2355945"/>
            <a:ext cx="245660" cy="245660"/>
          </a:xfrm>
          <a:prstGeom prst="ellipse">
            <a:avLst/>
          </a:prstGeom>
          <a:solidFill>
            <a:srgbClr val="30A8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8" t="15719" r="55343" b="52643"/>
          <a:stretch/>
        </p:blipFill>
        <p:spPr>
          <a:xfrm>
            <a:off x="3098042" y="1009934"/>
            <a:ext cx="2224585" cy="2169994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0" t="27857" r="18062" b="52842"/>
          <a:stretch/>
        </p:blipFill>
        <p:spPr>
          <a:xfrm>
            <a:off x="8720919" y="1787858"/>
            <a:ext cx="1310185" cy="1323832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 r="46919" b="7556"/>
          <a:stretch/>
        </p:blipFill>
        <p:spPr>
          <a:xfrm>
            <a:off x="0" y="0"/>
            <a:ext cx="6590558" cy="6334626"/>
          </a:xfrm>
          <a:prstGeom prst="rect">
            <a:avLst/>
          </a:prstGeom>
        </p:spPr>
      </p:pic>
      <p:sp>
        <p:nvSpPr>
          <p:cNvPr id="41" name="Forma livre 40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69232 w 12192000"/>
              <a:gd name="connsiteY0" fmla="*/ 2261937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4211053 w 12192000"/>
              <a:gd name="connsiteY3" fmla="*/ 226193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4211053 w 12192000"/>
              <a:gd name="connsiteY0" fmla="*/ 2261937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4211053 w 12192000"/>
              <a:gd name="connsiteY3" fmla="*/ 226193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0" fmla="*/ 4211053 w 12192000"/>
              <a:gd name="connsiteY0" fmla="*/ 5426242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</a:t>
            </a:r>
          </a:p>
        </p:txBody>
      </p:sp>
      <p:grpSp>
        <p:nvGrpSpPr>
          <p:cNvPr id="42" name="Grupo 41"/>
          <p:cNvGrpSpPr/>
          <p:nvPr/>
        </p:nvGrpSpPr>
        <p:grpSpPr>
          <a:xfrm>
            <a:off x="11228787" y="264556"/>
            <a:ext cx="667581" cy="667581"/>
            <a:chOff x="11146899" y="250908"/>
            <a:chExt cx="667581" cy="6675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Elipse 42"/>
            <p:cNvSpPr/>
            <p:nvPr/>
          </p:nvSpPr>
          <p:spPr>
            <a:xfrm>
              <a:off x="11146899" y="250908"/>
              <a:ext cx="667581" cy="66758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Multiplicar 43"/>
            <p:cNvSpPr/>
            <p:nvPr/>
          </p:nvSpPr>
          <p:spPr>
            <a:xfrm>
              <a:off x="11239469" y="343478"/>
              <a:ext cx="482440" cy="4824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5" name="Forma livre 44"/>
          <p:cNvSpPr/>
          <p:nvPr/>
        </p:nvSpPr>
        <p:spPr>
          <a:xfrm>
            <a:off x="6448925" y="272477"/>
            <a:ext cx="4675280" cy="1764631"/>
          </a:xfrm>
          <a:custGeom>
            <a:avLst/>
            <a:gdLst>
              <a:gd name="connsiteX0" fmla="*/ 0 w 4675280"/>
              <a:gd name="connsiteY0" fmla="*/ 0 h 1764631"/>
              <a:gd name="connsiteX1" fmla="*/ 4395537 w 4675280"/>
              <a:gd name="connsiteY1" fmla="*/ 0 h 1764631"/>
              <a:gd name="connsiteX2" fmla="*/ 4395537 w 4675280"/>
              <a:gd name="connsiteY2" fmla="*/ 161434 h 1764631"/>
              <a:gd name="connsiteX3" fmla="*/ 4675280 w 4675280"/>
              <a:gd name="connsiteY3" fmla="*/ 337473 h 1764631"/>
              <a:gd name="connsiteX4" fmla="*/ 4395537 w 4675280"/>
              <a:gd name="connsiteY4" fmla="*/ 513511 h 1764631"/>
              <a:gd name="connsiteX5" fmla="*/ 4395537 w 4675280"/>
              <a:gd name="connsiteY5" fmla="*/ 1764631 h 1764631"/>
              <a:gd name="connsiteX6" fmla="*/ 0 w 4675280"/>
              <a:gd name="connsiteY6" fmla="*/ 1764631 h 176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5280" h="1764631">
                <a:moveTo>
                  <a:pt x="0" y="0"/>
                </a:moveTo>
                <a:lnTo>
                  <a:pt x="4395537" y="0"/>
                </a:lnTo>
                <a:lnTo>
                  <a:pt x="4395537" y="161434"/>
                </a:lnTo>
                <a:lnTo>
                  <a:pt x="4675280" y="337473"/>
                </a:lnTo>
                <a:lnTo>
                  <a:pt x="4395537" y="513511"/>
                </a:lnTo>
                <a:lnTo>
                  <a:pt x="4395537" y="1764631"/>
                </a:lnTo>
                <a:lnTo>
                  <a:pt x="0" y="17646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CaixaDeTexto 45"/>
          <p:cNvSpPr txBox="1"/>
          <p:nvPr/>
        </p:nvSpPr>
        <p:spPr>
          <a:xfrm>
            <a:off x="6819900" y="583715"/>
            <a:ext cx="3830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Telas como esta contêm instruções de preenchimento.</a:t>
            </a:r>
          </a:p>
          <a:p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Depois de observadas, </a:t>
            </a: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devem ser deletadas da apresentação!</a:t>
            </a:r>
          </a:p>
        </p:txBody>
      </p:sp>
    </p:spTree>
    <p:extLst>
      <p:ext uri="{BB962C8B-B14F-4D97-AF65-F5344CB8AC3E}">
        <p14:creationId xmlns:p14="http://schemas.microsoft.com/office/powerpoint/2010/main" val="3112442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0371221" y="1708484"/>
            <a:ext cx="976546" cy="986589"/>
            <a:chOff x="10066420" y="1804737"/>
            <a:chExt cx="1238547" cy="1251284"/>
          </a:xfrm>
        </p:grpSpPr>
        <p:pic>
          <p:nvPicPr>
            <p:cNvPr id="85" name="Imagem 84"/>
            <p:cNvPicPr>
              <a:picLocks noChangeAspect="1"/>
            </p:cNvPicPr>
            <p:nvPr/>
          </p:nvPicPr>
          <p:blipFill rotWithShape="1">
            <a:blip r:embed="rId2"/>
            <a:srcRect l="3792" t="6316" r="86205" b="75439"/>
            <a:stretch/>
          </p:blipFill>
          <p:spPr>
            <a:xfrm>
              <a:off x="10066420" y="1804737"/>
              <a:ext cx="1219201" cy="1251284"/>
            </a:xfrm>
            <a:prstGeom prst="ellipse">
              <a:avLst/>
            </a:prstGeom>
          </p:spPr>
        </p:pic>
        <p:sp>
          <p:nvSpPr>
            <p:cNvPr id="86" name="Elipse 85"/>
            <p:cNvSpPr/>
            <p:nvPr/>
          </p:nvSpPr>
          <p:spPr>
            <a:xfrm>
              <a:off x="10069724" y="1815509"/>
              <a:ext cx="1235243" cy="1235243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     </a:t>
              </a:r>
            </a:p>
          </p:txBody>
        </p:sp>
        <p:pic>
          <p:nvPicPr>
            <p:cNvPr id="82" name="Imagem 8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42" t="30719" r="17661" b="20261"/>
            <a:stretch/>
          </p:blipFill>
          <p:spPr>
            <a:xfrm>
              <a:off x="10262644" y="1929357"/>
              <a:ext cx="807666" cy="1026695"/>
            </a:xfrm>
            <a:prstGeom prst="rect">
              <a:avLst/>
            </a:prstGeom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"/>
            <a:ext cx="12188976" cy="6858014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513348" y="2422358"/>
            <a:ext cx="11155488" cy="3609474"/>
          </a:xfrm>
          <a:prstGeom prst="rect">
            <a:avLst/>
          </a:prstGeom>
          <a:noFill/>
          <a:ln>
            <a:solidFill>
              <a:srgbClr val="1B95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55"/>
          <p:cNvSpPr/>
          <p:nvPr/>
        </p:nvSpPr>
        <p:spPr>
          <a:xfrm>
            <a:off x="0" y="729161"/>
            <a:ext cx="12192000" cy="872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lang="pt-BR" sz="6700" dirty="0">
                <a:solidFill>
                  <a:srgbClr val="434343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BENEFÍCIOS</a:t>
            </a: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788343" y="2755005"/>
            <a:ext cx="2949467" cy="2964914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20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20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</p:txBody>
      </p:sp>
      <p:sp>
        <p:nvSpPr>
          <p:cNvPr id="46" name="Espaço Reservado para Conteúdo 2"/>
          <p:cNvSpPr txBox="1">
            <a:spLocks/>
          </p:cNvSpPr>
          <p:nvPr/>
        </p:nvSpPr>
        <p:spPr>
          <a:xfrm>
            <a:off x="8182136" y="2755005"/>
            <a:ext cx="3039116" cy="2964914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20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20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</p:txBody>
      </p:sp>
      <p:sp>
        <p:nvSpPr>
          <p:cNvPr id="71" name="Espaço Reservado para Conteúdo 2"/>
          <p:cNvSpPr txBox="1">
            <a:spLocks/>
          </p:cNvSpPr>
          <p:nvPr/>
        </p:nvSpPr>
        <p:spPr>
          <a:xfrm>
            <a:off x="388315" y="787227"/>
            <a:ext cx="1351547" cy="51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006600"/>
                </a:solidFill>
                <a:latin typeface="Brush Script MT" panose="03060802040406070304" pitchFamily="66" charset="0"/>
              </a:rPr>
              <a:t>2015</a:t>
            </a:r>
          </a:p>
        </p:txBody>
      </p:sp>
      <p:sp>
        <p:nvSpPr>
          <p:cNvPr id="72" name="Elipse 71"/>
          <p:cNvSpPr/>
          <p:nvPr/>
        </p:nvSpPr>
        <p:spPr>
          <a:xfrm>
            <a:off x="468524" y="443909"/>
            <a:ext cx="1235243" cy="1235243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871606" y="874982"/>
            <a:ext cx="1655555" cy="272715"/>
            <a:chOff x="1871606" y="874982"/>
            <a:chExt cx="1655555" cy="272715"/>
          </a:xfrm>
        </p:grpSpPr>
        <p:cxnSp>
          <p:nvCxnSpPr>
            <p:cNvPr id="37" name="Conector reto 36"/>
            <p:cNvCxnSpPr/>
            <p:nvPr/>
          </p:nvCxnSpPr>
          <p:spPr>
            <a:xfrm flipH="1">
              <a:off x="1871606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H="1">
              <a:off x="2044461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H="1">
              <a:off x="2217316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H="1">
              <a:off x="2390171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H="1">
              <a:off x="2563026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H="1">
              <a:off x="2735881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H="1">
              <a:off x="2908736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H="1">
              <a:off x="3081591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3254446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 rot="10800000">
            <a:off x="8754294" y="1026499"/>
            <a:ext cx="3437705" cy="80210"/>
            <a:chOff x="882316" y="1347538"/>
            <a:chExt cx="10315073" cy="80210"/>
          </a:xfrm>
        </p:grpSpPr>
        <p:cxnSp>
          <p:nvCxnSpPr>
            <p:cNvPr id="25" name="Conector reto 24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1" t="30049" r="34312"/>
          <a:stretch/>
        </p:blipFill>
        <p:spPr>
          <a:xfrm>
            <a:off x="3930316" y="1652337"/>
            <a:ext cx="4138864" cy="4997116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10274968" y="1714547"/>
            <a:ext cx="970547" cy="980528"/>
            <a:chOff x="3039978" y="1804737"/>
            <a:chExt cx="1238547" cy="1251284"/>
          </a:xfrm>
        </p:grpSpPr>
        <p:pic>
          <p:nvPicPr>
            <p:cNvPr id="83" name="Imagem 82"/>
            <p:cNvPicPr>
              <a:picLocks noChangeAspect="1"/>
            </p:cNvPicPr>
            <p:nvPr/>
          </p:nvPicPr>
          <p:blipFill rotWithShape="1">
            <a:blip r:embed="rId2"/>
            <a:srcRect l="3792" t="6316" r="86205" b="75439"/>
            <a:stretch/>
          </p:blipFill>
          <p:spPr>
            <a:xfrm>
              <a:off x="3039978" y="1804737"/>
              <a:ext cx="1219201" cy="1251284"/>
            </a:xfrm>
            <a:prstGeom prst="ellipse">
              <a:avLst/>
            </a:prstGeom>
          </p:spPr>
        </p:pic>
        <p:sp>
          <p:nvSpPr>
            <p:cNvPr id="84" name="Elipse 83"/>
            <p:cNvSpPr/>
            <p:nvPr/>
          </p:nvSpPr>
          <p:spPr>
            <a:xfrm>
              <a:off x="3043282" y="1815509"/>
              <a:ext cx="1235243" cy="1235243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     </a:t>
              </a: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74" t="28105" r="49655" b="18954"/>
            <a:stretch/>
          </p:blipFill>
          <p:spPr>
            <a:xfrm>
              <a:off x="3256547" y="1941095"/>
              <a:ext cx="810422" cy="994610"/>
            </a:xfrm>
            <a:prstGeom prst="rect">
              <a:avLst/>
            </a:prstGeom>
          </p:spPr>
        </p:pic>
      </p:grpSp>
      <p:sp>
        <p:nvSpPr>
          <p:cNvPr id="31" name="Retângulo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orma livre 31"/>
          <p:cNvSpPr/>
          <p:nvPr/>
        </p:nvSpPr>
        <p:spPr>
          <a:xfrm rot="5400000">
            <a:off x="5131145" y="2569845"/>
            <a:ext cx="2157165" cy="3412735"/>
          </a:xfrm>
          <a:custGeom>
            <a:avLst/>
            <a:gdLst>
              <a:gd name="connsiteX0" fmla="*/ 0 w 3582742"/>
              <a:gd name="connsiteY0" fmla="*/ 4070754 h 4070754"/>
              <a:gd name="connsiteX1" fmla="*/ 0 w 3582742"/>
              <a:gd name="connsiteY1" fmla="*/ 241517 h 4070754"/>
              <a:gd name="connsiteX2" fmla="*/ 226260 w 3582742"/>
              <a:gd name="connsiteY2" fmla="*/ 241517 h 4070754"/>
              <a:gd name="connsiteX3" fmla="*/ 463305 w 3582742"/>
              <a:gd name="connsiteY3" fmla="*/ 0 h 4070754"/>
              <a:gd name="connsiteX4" fmla="*/ 700349 w 3582742"/>
              <a:gd name="connsiteY4" fmla="*/ 241517 h 4070754"/>
              <a:gd name="connsiteX5" fmla="*/ 3582742 w 3582742"/>
              <a:gd name="connsiteY5" fmla="*/ 241517 h 4070754"/>
              <a:gd name="connsiteX6" fmla="*/ 3582742 w 3582742"/>
              <a:gd name="connsiteY6" fmla="*/ 4070754 h 407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82742" h="4070754">
                <a:moveTo>
                  <a:pt x="0" y="4070754"/>
                </a:moveTo>
                <a:lnTo>
                  <a:pt x="0" y="241517"/>
                </a:lnTo>
                <a:lnTo>
                  <a:pt x="226260" y="241517"/>
                </a:lnTo>
                <a:lnTo>
                  <a:pt x="463305" y="0"/>
                </a:lnTo>
                <a:lnTo>
                  <a:pt x="700349" y="241517"/>
                </a:lnTo>
                <a:lnTo>
                  <a:pt x="3582742" y="241517"/>
                </a:lnTo>
                <a:lnTo>
                  <a:pt x="3582742" y="40707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706684" y="3453004"/>
            <a:ext cx="269826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600" i="1" dirty="0">
                <a:latin typeface="Arial"/>
                <a:cs typeface="Arial"/>
              </a:rPr>
              <a:t>Este é o slide que você deverá contar a todos qual será o </a:t>
            </a:r>
            <a:r>
              <a:rPr lang="pt-BR" sz="1600" b="1" i="1" dirty="0">
                <a:latin typeface="Arial"/>
                <a:cs typeface="Arial"/>
              </a:rPr>
              <a:t>benefício da empresa </a:t>
            </a:r>
            <a:r>
              <a:rPr lang="pt-BR" sz="1600" i="1" dirty="0">
                <a:latin typeface="Arial"/>
                <a:cs typeface="Arial"/>
              </a:rPr>
              <a:t>(aumento do faturamento, lucro, melhora do valor em bolsa etc.) e, principalmente, da equipe.</a:t>
            </a:r>
          </a:p>
        </p:txBody>
      </p:sp>
      <p:grpSp>
        <p:nvGrpSpPr>
          <p:cNvPr id="34" name="Grupo 17"/>
          <p:cNvGrpSpPr/>
          <p:nvPr/>
        </p:nvGrpSpPr>
        <p:grpSpPr>
          <a:xfrm>
            <a:off x="11228787" y="264556"/>
            <a:ext cx="667581" cy="667581"/>
            <a:chOff x="11146899" y="250908"/>
            <a:chExt cx="667581" cy="6675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Elipse 18"/>
            <p:cNvSpPr/>
            <p:nvPr/>
          </p:nvSpPr>
          <p:spPr>
            <a:xfrm>
              <a:off x="11146899" y="250908"/>
              <a:ext cx="667581" cy="66758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Multiplicar 19"/>
            <p:cNvSpPr/>
            <p:nvPr/>
          </p:nvSpPr>
          <p:spPr>
            <a:xfrm>
              <a:off x="11239469" y="343478"/>
              <a:ext cx="482440" cy="4824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73745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10371221" y="1708484"/>
            <a:ext cx="976546" cy="986589"/>
            <a:chOff x="10066420" y="1804737"/>
            <a:chExt cx="1238547" cy="1251284"/>
          </a:xfrm>
        </p:grpSpPr>
        <p:pic>
          <p:nvPicPr>
            <p:cNvPr id="85" name="Imagem 84"/>
            <p:cNvPicPr>
              <a:picLocks noChangeAspect="1"/>
            </p:cNvPicPr>
            <p:nvPr/>
          </p:nvPicPr>
          <p:blipFill rotWithShape="1">
            <a:blip r:embed="rId2"/>
            <a:srcRect l="3792" t="6316" r="86205" b="75439"/>
            <a:stretch/>
          </p:blipFill>
          <p:spPr>
            <a:xfrm>
              <a:off x="10066420" y="1804737"/>
              <a:ext cx="1219201" cy="1251284"/>
            </a:xfrm>
            <a:prstGeom prst="ellipse">
              <a:avLst/>
            </a:prstGeom>
          </p:spPr>
        </p:pic>
        <p:sp>
          <p:nvSpPr>
            <p:cNvPr id="86" name="Elipse 85"/>
            <p:cNvSpPr/>
            <p:nvPr/>
          </p:nvSpPr>
          <p:spPr>
            <a:xfrm>
              <a:off x="10069724" y="1815509"/>
              <a:ext cx="1235243" cy="1235243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     </a:t>
              </a:r>
            </a:p>
          </p:txBody>
        </p:sp>
        <p:pic>
          <p:nvPicPr>
            <p:cNvPr id="82" name="Imagem 8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42" t="30719" r="17661" b="20261"/>
            <a:stretch/>
          </p:blipFill>
          <p:spPr>
            <a:xfrm>
              <a:off x="10262644" y="1929357"/>
              <a:ext cx="807666" cy="1026695"/>
            </a:xfrm>
            <a:prstGeom prst="rect">
              <a:avLst/>
            </a:prstGeom>
          </p:spPr>
        </p:pic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"/>
            <a:ext cx="12188976" cy="6858014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513348" y="2422358"/>
            <a:ext cx="11155488" cy="3609474"/>
          </a:xfrm>
          <a:prstGeom prst="rect">
            <a:avLst/>
          </a:prstGeom>
          <a:noFill/>
          <a:ln>
            <a:solidFill>
              <a:srgbClr val="1B95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55"/>
          <p:cNvSpPr/>
          <p:nvPr/>
        </p:nvSpPr>
        <p:spPr>
          <a:xfrm>
            <a:off x="0" y="729161"/>
            <a:ext cx="12192000" cy="872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</a:pPr>
            <a:r>
              <a:rPr lang="pt-BR" sz="6700" dirty="0">
                <a:solidFill>
                  <a:srgbClr val="434343"/>
                </a:solidFill>
                <a:latin typeface="Rockwell" panose="02060603020205020403" pitchFamily="18" charset="0"/>
                <a:ea typeface="Segoe UI" panose="020B0502040204020203" pitchFamily="34" charset="0"/>
                <a:cs typeface="Arial" panose="020B0604020202020204" pitchFamily="34" charset="0"/>
              </a:rPr>
              <a:t>BENEFÍCIOS</a:t>
            </a:r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>
          <a:xfrm>
            <a:off x="788343" y="2755005"/>
            <a:ext cx="2949467" cy="2964914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20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20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</p:txBody>
      </p:sp>
      <p:sp>
        <p:nvSpPr>
          <p:cNvPr id="46" name="Espaço Reservado para Conteúdo 2"/>
          <p:cNvSpPr txBox="1">
            <a:spLocks/>
          </p:cNvSpPr>
          <p:nvPr/>
        </p:nvSpPr>
        <p:spPr>
          <a:xfrm>
            <a:off x="8182136" y="2755005"/>
            <a:ext cx="3039116" cy="2964914"/>
          </a:xfrm>
          <a:prstGeom prst="rect">
            <a:avLst/>
          </a:prstGeom>
        </p:spPr>
        <p:txBody>
          <a:bodyPr vert="horz" wrap="square" lIns="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20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2000" b="1" dirty="0" err="1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1B9538"/>
              </a:buClr>
              <a:defRPr/>
            </a:pP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2000" dirty="0">
                <a:solidFill>
                  <a:srgbClr val="434343"/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</p:txBody>
      </p:sp>
      <p:sp>
        <p:nvSpPr>
          <p:cNvPr id="71" name="Espaço Reservado para Conteúdo 2"/>
          <p:cNvSpPr txBox="1">
            <a:spLocks/>
          </p:cNvSpPr>
          <p:nvPr/>
        </p:nvSpPr>
        <p:spPr>
          <a:xfrm>
            <a:off x="388315" y="787227"/>
            <a:ext cx="1351547" cy="51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006600"/>
                </a:solidFill>
                <a:latin typeface="Brush Script MT" panose="03060802040406070304" pitchFamily="66" charset="0"/>
              </a:rPr>
              <a:t>2015</a:t>
            </a:r>
          </a:p>
        </p:txBody>
      </p:sp>
      <p:sp>
        <p:nvSpPr>
          <p:cNvPr id="72" name="Elipse 71"/>
          <p:cNvSpPr/>
          <p:nvPr/>
        </p:nvSpPr>
        <p:spPr>
          <a:xfrm>
            <a:off x="468524" y="443909"/>
            <a:ext cx="1235243" cy="1235243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871606" y="874982"/>
            <a:ext cx="1655555" cy="272715"/>
            <a:chOff x="1871606" y="874982"/>
            <a:chExt cx="1655555" cy="272715"/>
          </a:xfrm>
        </p:grpSpPr>
        <p:cxnSp>
          <p:nvCxnSpPr>
            <p:cNvPr id="37" name="Conector reto 36"/>
            <p:cNvCxnSpPr/>
            <p:nvPr/>
          </p:nvCxnSpPr>
          <p:spPr>
            <a:xfrm flipH="1">
              <a:off x="1871606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H="1">
              <a:off x="2044461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H="1">
              <a:off x="2217316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H="1">
              <a:off x="2390171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H="1">
              <a:off x="2563026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H="1">
              <a:off x="2735881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H="1">
              <a:off x="2908736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H="1">
              <a:off x="3081591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3254446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 rot="10800000">
            <a:off x="8754294" y="1026499"/>
            <a:ext cx="3437705" cy="80210"/>
            <a:chOff x="882316" y="1347538"/>
            <a:chExt cx="10315073" cy="80210"/>
          </a:xfrm>
        </p:grpSpPr>
        <p:cxnSp>
          <p:nvCxnSpPr>
            <p:cNvPr id="25" name="Conector reto 24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1" t="30049" r="34312"/>
          <a:stretch/>
        </p:blipFill>
        <p:spPr>
          <a:xfrm>
            <a:off x="3930316" y="1652337"/>
            <a:ext cx="4138864" cy="4997116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10274968" y="1714547"/>
            <a:ext cx="970547" cy="980528"/>
            <a:chOff x="3039978" y="1804737"/>
            <a:chExt cx="1238547" cy="1251284"/>
          </a:xfrm>
        </p:grpSpPr>
        <p:pic>
          <p:nvPicPr>
            <p:cNvPr id="83" name="Imagem 82"/>
            <p:cNvPicPr>
              <a:picLocks noChangeAspect="1"/>
            </p:cNvPicPr>
            <p:nvPr/>
          </p:nvPicPr>
          <p:blipFill rotWithShape="1">
            <a:blip r:embed="rId2"/>
            <a:srcRect l="3792" t="6316" r="86205" b="75439"/>
            <a:stretch/>
          </p:blipFill>
          <p:spPr>
            <a:xfrm>
              <a:off x="3039978" y="1804737"/>
              <a:ext cx="1219201" cy="1251284"/>
            </a:xfrm>
            <a:prstGeom prst="ellipse">
              <a:avLst/>
            </a:prstGeom>
          </p:spPr>
        </p:pic>
        <p:sp>
          <p:nvSpPr>
            <p:cNvPr id="84" name="Elipse 83"/>
            <p:cNvSpPr/>
            <p:nvPr/>
          </p:nvSpPr>
          <p:spPr>
            <a:xfrm>
              <a:off x="3043282" y="1815509"/>
              <a:ext cx="1235243" cy="1235243"/>
            </a:xfrm>
            <a:prstGeom prst="ellipse">
              <a:avLst/>
            </a:prstGeom>
            <a:noFill/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     </a:t>
              </a:r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74" t="28105" r="49655" b="18954"/>
            <a:stretch/>
          </p:blipFill>
          <p:spPr>
            <a:xfrm>
              <a:off x="3256547" y="1941095"/>
              <a:ext cx="810422" cy="994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2662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" y="0"/>
            <a:ext cx="12188976" cy="685801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120901" y="11480800"/>
            <a:ext cx="2197100" cy="33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51" dirty="0"/>
              <a:t>APRENDA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8" b="27222"/>
          <a:stretch/>
        </p:blipFill>
        <p:spPr>
          <a:xfrm>
            <a:off x="6388100" y="1"/>
            <a:ext cx="5798485" cy="49911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7" r="66682" b="67548"/>
          <a:stretch/>
        </p:blipFill>
        <p:spPr>
          <a:xfrm>
            <a:off x="1054860" y="378996"/>
            <a:ext cx="2883507" cy="2225524"/>
          </a:xfrm>
          <a:prstGeom prst="rect">
            <a:avLst/>
          </a:prstGeom>
        </p:spPr>
      </p:pic>
      <p:pic>
        <p:nvPicPr>
          <p:cNvPr id="16" name="Imagem 15">
            <a:hlinkClick r:id="rId5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85702" r="82482" b="6248"/>
          <a:stretch/>
        </p:blipFill>
        <p:spPr>
          <a:xfrm>
            <a:off x="7622602" y="5716405"/>
            <a:ext cx="540588" cy="552091"/>
          </a:xfrm>
          <a:prstGeom prst="rect">
            <a:avLst/>
          </a:prstGeom>
        </p:spPr>
      </p:pic>
      <p:pic>
        <p:nvPicPr>
          <p:cNvPr id="17" name="Imagem 16">
            <a:hlinkClick r:id="rId7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5" t="84784" r="77537" b="6165"/>
          <a:stretch/>
        </p:blipFill>
        <p:spPr>
          <a:xfrm>
            <a:off x="8154097" y="5636157"/>
            <a:ext cx="596901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tângulo 23"/>
          <p:cNvSpPr>
            <a:spLocks noChangeArrowheads="1"/>
          </p:cNvSpPr>
          <p:nvPr/>
        </p:nvSpPr>
        <p:spPr bwMode="auto">
          <a:xfrm>
            <a:off x="8648508" y="5736824"/>
            <a:ext cx="3543492" cy="50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4187" tIns="87093" rIns="174187" bIns="87093">
            <a:spAutoFit/>
          </a:bodyPr>
          <a:lstStyle/>
          <a:p>
            <a:pPr>
              <a:lnSpc>
                <a:spcPct val="90000"/>
              </a:lnSpc>
            </a:pPr>
            <a:r>
              <a:rPr lang="pt-BR" sz="2400" b="1" dirty="0">
                <a:solidFill>
                  <a:srgbClr val="FF6E00"/>
                </a:solidFill>
                <a:latin typeface="Tertre Med" panose="02040906030600000004" pitchFamily="18" charset="0"/>
                <a:cs typeface="Tertre Extra Bold"/>
              </a:rPr>
              <a:t>Gostou? </a:t>
            </a:r>
            <a:r>
              <a:rPr lang="pt-BR" sz="2400" b="1" dirty="0">
                <a:solidFill>
                  <a:schemeClr val="bg1"/>
                </a:solidFill>
                <a:latin typeface="Tertre Med" panose="02040906030600000004" pitchFamily="18" charset="0"/>
                <a:cs typeface="Tertre Extra Bold"/>
              </a:rPr>
              <a:t>Compartilhe.</a:t>
            </a:r>
          </a:p>
        </p:txBody>
      </p:sp>
      <p:pic>
        <p:nvPicPr>
          <p:cNvPr id="22" name="Imagem 21">
            <a:hlinkClick r:id="rId8"/>
          </p:cNvPr>
          <p:cNvPicPr>
            <a:picLocks noChangeAspect="1"/>
          </p:cNvPicPr>
          <p:nvPr/>
        </p:nvPicPr>
        <p:blipFill rotWithShape="1">
          <a:blip r:embed="rId9"/>
          <a:srcRect b="15458"/>
          <a:stretch/>
        </p:blipFill>
        <p:spPr>
          <a:xfrm>
            <a:off x="1065515" y="2901369"/>
            <a:ext cx="5377138" cy="865900"/>
          </a:xfrm>
          <a:prstGeom prst="rect">
            <a:avLst/>
          </a:prstGeom>
        </p:spPr>
      </p:pic>
      <p:pic>
        <p:nvPicPr>
          <p:cNvPr id="23" name="Imagem 22">
            <a:hlinkClick r:id="rId10"/>
          </p:cNvPr>
          <p:cNvPicPr>
            <a:picLocks noChangeAspect="1"/>
          </p:cNvPicPr>
          <p:nvPr/>
        </p:nvPicPr>
        <p:blipFill rotWithShape="1">
          <a:blip r:embed="rId11"/>
          <a:srcRect t="16750" b="12944"/>
          <a:stretch/>
        </p:blipFill>
        <p:spPr>
          <a:xfrm>
            <a:off x="1065515" y="3928862"/>
            <a:ext cx="5657578" cy="720079"/>
          </a:xfrm>
          <a:prstGeom prst="rect">
            <a:avLst/>
          </a:prstGeom>
        </p:spPr>
      </p:pic>
      <p:pic>
        <p:nvPicPr>
          <p:cNvPr id="27" name="Imagem 26">
            <a:hlinkClick r:id="rId12"/>
          </p:cNvPr>
          <p:cNvPicPr>
            <a:picLocks noChangeAspect="1"/>
          </p:cNvPicPr>
          <p:nvPr/>
        </p:nvPicPr>
        <p:blipFill rotWithShape="1">
          <a:blip r:embed="rId13"/>
          <a:srcRect t="14273" b="15837"/>
          <a:stretch/>
        </p:blipFill>
        <p:spPr>
          <a:xfrm>
            <a:off x="1069637" y="4803844"/>
            <a:ext cx="487112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3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m 1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" y="1251"/>
            <a:ext cx="12188976" cy="6858014"/>
          </a:xfrm>
          <a:prstGeom prst="rect">
            <a:avLst/>
          </a:prstGeom>
        </p:spPr>
      </p:pic>
      <p:pic>
        <p:nvPicPr>
          <p:cNvPr id="438" name="Imagem 4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70" y="-297"/>
            <a:ext cx="12223539" cy="6858594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-856"/>
            <a:ext cx="12190476" cy="6858856"/>
          </a:xfrm>
          <a:prstGeom prst="rect">
            <a:avLst/>
          </a:prstGeom>
        </p:spPr>
      </p:pic>
      <p:grpSp>
        <p:nvGrpSpPr>
          <p:cNvPr id="35" name="Grupo 34"/>
          <p:cNvGrpSpPr/>
          <p:nvPr/>
        </p:nvGrpSpPr>
        <p:grpSpPr>
          <a:xfrm>
            <a:off x="838695" y="2463780"/>
            <a:ext cx="2786823" cy="2165684"/>
            <a:chOff x="1368083" y="2719137"/>
            <a:chExt cx="2786823" cy="2165684"/>
          </a:xfrm>
        </p:grpSpPr>
        <p:sp>
          <p:nvSpPr>
            <p:cNvPr id="36" name="Espaço Reservado para Conteúdo 2"/>
            <p:cNvSpPr txBox="1">
              <a:spLocks/>
            </p:cNvSpPr>
            <p:nvPr/>
          </p:nvSpPr>
          <p:spPr>
            <a:xfrm>
              <a:off x="1872917" y="4368299"/>
              <a:ext cx="2281989" cy="5165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Clr>
                  <a:srgbClr val="023F72"/>
                </a:buClr>
              </a:pPr>
              <a:r>
                <a:rPr lang="pt-BR" sz="3000" dirty="0">
                  <a:solidFill>
                    <a:srgbClr val="434343"/>
                  </a:solidFill>
                  <a:latin typeface="Franklin Gothic Book" panose="020B0503020102020204" pitchFamily="34" charset="0"/>
                </a:rPr>
                <a:t>Resultados</a:t>
              </a:r>
            </a:p>
          </p:txBody>
        </p:sp>
        <p:grpSp>
          <p:nvGrpSpPr>
            <p:cNvPr id="37" name="Grupo 36"/>
            <p:cNvGrpSpPr/>
            <p:nvPr/>
          </p:nvGrpSpPr>
          <p:grpSpPr>
            <a:xfrm>
              <a:off x="1368083" y="2719137"/>
              <a:ext cx="1351547" cy="1235243"/>
              <a:chOff x="1151021" y="2366211"/>
              <a:chExt cx="1351547" cy="1235243"/>
            </a:xfrm>
          </p:grpSpPr>
          <p:sp>
            <p:nvSpPr>
              <p:cNvPr id="39" name="Espaço Reservado para Conteúdo 2"/>
              <p:cNvSpPr txBox="1">
                <a:spLocks/>
              </p:cNvSpPr>
              <p:nvPr/>
            </p:nvSpPr>
            <p:spPr>
              <a:xfrm>
                <a:off x="1151021" y="2709529"/>
                <a:ext cx="1351547" cy="516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4400" b="1" dirty="0">
                    <a:solidFill>
                      <a:srgbClr val="023F72"/>
                    </a:solidFill>
                    <a:latin typeface="Brush Script MT" panose="03060802040406070304" pitchFamily="66" charset="0"/>
                  </a:rPr>
                  <a:t>2013</a:t>
                </a:r>
              </a:p>
            </p:txBody>
          </p:sp>
          <p:sp>
            <p:nvSpPr>
              <p:cNvPr id="40" name="Elipse 39"/>
              <p:cNvSpPr/>
              <p:nvPr/>
            </p:nvSpPr>
            <p:spPr>
              <a:xfrm>
                <a:off x="1231230" y="2366211"/>
                <a:ext cx="1235243" cy="1235243"/>
              </a:xfrm>
              <a:prstGeom prst="ellipse">
                <a:avLst/>
              </a:prstGeom>
              <a:noFill/>
              <a:ln w="57150">
                <a:solidFill>
                  <a:srgbClr val="023F7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     </a:t>
                </a:r>
              </a:p>
            </p:txBody>
          </p:sp>
        </p:grpSp>
        <p:cxnSp>
          <p:nvCxnSpPr>
            <p:cNvPr id="38" name="Conector reto 37"/>
            <p:cNvCxnSpPr>
              <a:stCxn id="40" idx="4"/>
            </p:cNvCxnSpPr>
            <p:nvPr/>
          </p:nvCxnSpPr>
          <p:spPr>
            <a:xfrm>
              <a:off x="2065914" y="3954380"/>
              <a:ext cx="0" cy="665746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upo 12"/>
          <p:cNvGrpSpPr/>
          <p:nvPr/>
        </p:nvGrpSpPr>
        <p:grpSpPr>
          <a:xfrm>
            <a:off x="3627027" y="2463780"/>
            <a:ext cx="2923181" cy="3902242"/>
            <a:chOff x="4140373" y="2727158"/>
            <a:chExt cx="2923181" cy="3902242"/>
          </a:xfrm>
        </p:grpSpPr>
        <p:grpSp>
          <p:nvGrpSpPr>
            <p:cNvPr id="42" name="Grupo 41"/>
            <p:cNvGrpSpPr/>
            <p:nvPr/>
          </p:nvGrpSpPr>
          <p:grpSpPr>
            <a:xfrm>
              <a:off x="4140373" y="2727158"/>
              <a:ext cx="1351547" cy="1235243"/>
              <a:chOff x="3669632" y="2366211"/>
              <a:chExt cx="1351547" cy="1235243"/>
            </a:xfrm>
          </p:grpSpPr>
          <p:sp>
            <p:nvSpPr>
              <p:cNvPr id="43" name="Espaço Reservado para Conteúdo 2"/>
              <p:cNvSpPr txBox="1">
                <a:spLocks/>
              </p:cNvSpPr>
              <p:nvPr/>
            </p:nvSpPr>
            <p:spPr>
              <a:xfrm>
                <a:off x="3669632" y="2709529"/>
                <a:ext cx="1351547" cy="5165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pt-BR" sz="4400" b="1" dirty="0">
                    <a:solidFill>
                      <a:srgbClr val="C05200"/>
                    </a:solidFill>
                    <a:latin typeface="Brush Script MT" panose="03060802040406070304" pitchFamily="66" charset="0"/>
                  </a:rPr>
                  <a:t>2014</a:t>
                </a:r>
              </a:p>
            </p:txBody>
          </p:sp>
          <p:sp>
            <p:nvSpPr>
              <p:cNvPr id="44" name="Elipse 43"/>
              <p:cNvSpPr/>
              <p:nvPr/>
            </p:nvSpPr>
            <p:spPr>
              <a:xfrm>
                <a:off x="3749841" y="2366211"/>
                <a:ext cx="1235243" cy="1235243"/>
              </a:xfrm>
              <a:prstGeom prst="ellipse">
                <a:avLst/>
              </a:prstGeom>
              <a:noFill/>
              <a:ln w="57150">
                <a:solidFill>
                  <a:srgbClr val="C05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/>
                  <a:t>     </a:t>
                </a:r>
              </a:p>
            </p:txBody>
          </p:sp>
        </p:grpSp>
        <p:cxnSp>
          <p:nvCxnSpPr>
            <p:cNvPr id="45" name="Conector reto 44"/>
            <p:cNvCxnSpPr/>
            <p:nvPr/>
          </p:nvCxnSpPr>
          <p:spPr>
            <a:xfrm>
              <a:off x="4862267" y="3962401"/>
              <a:ext cx="0" cy="1962149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spaço Reservado para Conteúdo 2"/>
            <p:cNvSpPr txBox="1">
              <a:spLocks/>
            </p:cNvSpPr>
            <p:nvPr/>
          </p:nvSpPr>
          <p:spPr>
            <a:xfrm>
              <a:off x="4805626" y="4215899"/>
              <a:ext cx="2257928" cy="2413501"/>
            </a:xfrm>
            <a:prstGeom prst="rect">
              <a:avLst/>
            </a:prstGeom>
          </p:spPr>
          <p:txBody>
            <a:bodyPr vert="horz" lIns="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C05200"/>
                </a:buClr>
              </a:pPr>
              <a:r>
                <a:rPr lang="pt-BR" sz="3000" dirty="0">
                  <a:solidFill>
                    <a:srgbClr val="434343"/>
                  </a:solidFill>
                  <a:latin typeface="Franklin Gothic Book" panose="020B0503020102020204" pitchFamily="34" charset="0"/>
                </a:rPr>
                <a:t>Estratégias e Metas</a:t>
              </a:r>
            </a:p>
            <a:p>
              <a:pPr>
                <a:buClr>
                  <a:srgbClr val="C05200"/>
                </a:buClr>
              </a:pPr>
              <a:r>
                <a:rPr lang="pt-BR" sz="3000" dirty="0">
                  <a:solidFill>
                    <a:srgbClr val="434343"/>
                  </a:solidFill>
                  <a:latin typeface="Franklin Gothic Book" panose="020B0503020102020204" pitchFamily="34" charset="0"/>
                </a:rPr>
                <a:t>Resultados</a:t>
              </a:r>
            </a:p>
            <a:p>
              <a:pPr>
                <a:buClr>
                  <a:srgbClr val="C05200"/>
                </a:buClr>
              </a:pPr>
              <a:r>
                <a:rPr lang="pt-BR" sz="3000" dirty="0">
                  <a:solidFill>
                    <a:srgbClr val="434343"/>
                  </a:solidFill>
                  <a:latin typeface="Franklin Gothic Book" panose="020B0503020102020204" pitchFamily="34" charset="0"/>
                </a:rPr>
                <a:t>Benefícios</a:t>
              </a:r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452070" y="2463780"/>
            <a:ext cx="3278784" cy="3732304"/>
            <a:chOff x="8667242" y="2719137"/>
            <a:chExt cx="3278784" cy="3732304"/>
          </a:xfrm>
        </p:grpSpPr>
        <p:cxnSp>
          <p:nvCxnSpPr>
            <p:cNvPr id="48" name="Conector reto 47"/>
            <p:cNvCxnSpPr/>
            <p:nvPr/>
          </p:nvCxnSpPr>
          <p:spPr>
            <a:xfrm>
              <a:off x="9365071" y="3954380"/>
              <a:ext cx="0" cy="2114549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upo 46"/>
            <p:cNvGrpSpPr/>
            <p:nvPr/>
          </p:nvGrpSpPr>
          <p:grpSpPr>
            <a:xfrm>
              <a:off x="8667242" y="2719137"/>
              <a:ext cx="3278784" cy="3732304"/>
              <a:chOff x="8667242" y="2719137"/>
              <a:chExt cx="3278784" cy="3732304"/>
            </a:xfrm>
          </p:grpSpPr>
          <p:grpSp>
            <p:nvGrpSpPr>
              <p:cNvPr id="50" name="Grupo 49"/>
              <p:cNvGrpSpPr/>
              <p:nvPr/>
            </p:nvGrpSpPr>
            <p:grpSpPr>
              <a:xfrm>
                <a:off x="8667242" y="2719137"/>
                <a:ext cx="1351547" cy="1235243"/>
                <a:chOff x="6043864" y="2366211"/>
                <a:chExt cx="1351547" cy="1235243"/>
              </a:xfrm>
            </p:grpSpPr>
            <p:sp>
              <p:nvSpPr>
                <p:cNvPr id="51" name="Espaço Reservado para Conteúdo 2"/>
                <p:cNvSpPr txBox="1">
                  <a:spLocks/>
                </p:cNvSpPr>
                <p:nvPr/>
              </p:nvSpPr>
              <p:spPr>
                <a:xfrm>
                  <a:off x="6043864" y="2709529"/>
                  <a:ext cx="1351547" cy="5165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pt-BR" sz="4400" b="1" dirty="0">
                      <a:solidFill>
                        <a:srgbClr val="006600"/>
                      </a:solidFill>
                      <a:latin typeface="Brush Script MT" panose="03060802040406070304" pitchFamily="66" charset="0"/>
                    </a:rPr>
                    <a:t>2015</a:t>
                  </a:r>
                </a:p>
              </p:txBody>
            </p:sp>
            <p:sp>
              <p:nvSpPr>
                <p:cNvPr id="52" name="Elipse 51"/>
                <p:cNvSpPr/>
                <p:nvPr/>
              </p:nvSpPr>
              <p:spPr>
                <a:xfrm>
                  <a:off x="6124073" y="2366211"/>
                  <a:ext cx="1235243" cy="1235243"/>
                </a:xfrm>
                <a:prstGeom prst="ellipse">
                  <a:avLst/>
                </a:prstGeom>
                <a:noFill/>
                <a:ln w="57150">
                  <a:solidFill>
                    <a:srgbClr val="00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dirty="0"/>
                    <a:t>     </a:t>
                  </a:r>
                </a:p>
              </p:txBody>
            </p:sp>
          </p:grpSp>
          <p:sp>
            <p:nvSpPr>
              <p:cNvPr id="49" name="Espaço Reservado para Conteúdo 2"/>
              <p:cNvSpPr txBox="1">
                <a:spLocks/>
              </p:cNvSpPr>
              <p:nvPr/>
            </p:nvSpPr>
            <p:spPr>
              <a:xfrm>
                <a:off x="9220198" y="4207878"/>
                <a:ext cx="2725828" cy="22435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Clr>
                    <a:srgbClr val="006600"/>
                  </a:buClr>
                </a:pPr>
                <a:r>
                  <a:rPr lang="pt-BR" sz="3000" dirty="0">
                    <a:solidFill>
                      <a:srgbClr val="434343"/>
                    </a:solidFill>
                    <a:latin typeface="Franklin Gothic Book" panose="020B0503020102020204" pitchFamily="34" charset="0"/>
                  </a:rPr>
                  <a:t>Novas Metas</a:t>
                </a:r>
              </a:p>
              <a:p>
                <a:pPr>
                  <a:buClr>
                    <a:srgbClr val="006600"/>
                  </a:buClr>
                </a:pPr>
                <a:r>
                  <a:rPr lang="pt-BR" sz="3000" dirty="0">
                    <a:solidFill>
                      <a:srgbClr val="434343"/>
                    </a:solidFill>
                    <a:latin typeface="Franklin Gothic Book" panose="020B0503020102020204" pitchFamily="34" charset="0"/>
                  </a:rPr>
                  <a:t>Estratégia</a:t>
                </a:r>
              </a:p>
              <a:p>
                <a:pPr>
                  <a:buClr>
                    <a:srgbClr val="006600"/>
                  </a:buClr>
                </a:pPr>
                <a:r>
                  <a:rPr lang="pt-BR" sz="3000" dirty="0">
                    <a:solidFill>
                      <a:srgbClr val="434343"/>
                    </a:solidFill>
                    <a:latin typeface="Franklin Gothic Book" panose="020B0503020102020204" pitchFamily="34" charset="0"/>
                  </a:rPr>
                  <a:t>Cronograma</a:t>
                </a:r>
              </a:p>
              <a:p>
                <a:pPr>
                  <a:buClr>
                    <a:srgbClr val="006600"/>
                  </a:buClr>
                </a:pPr>
                <a:r>
                  <a:rPr lang="pt-BR" sz="3000" dirty="0">
                    <a:solidFill>
                      <a:srgbClr val="434343"/>
                    </a:solidFill>
                    <a:latin typeface="Franklin Gothic Book" panose="020B0503020102020204" pitchFamily="34" charset="0"/>
                  </a:rPr>
                  <a:t>Benefícios</a:t>
                </a:r>
              </a:p>
              <a:p>
                <a:pPr>
                  <a:buClr>
                    <a:srgbClr val="006600"/>
                  </a:buClr>
                </a:pPr>
                <a:endParaRPr lang="pt-BR" sz="3000" dirty="0">
                  <a:solidFill>
                    <a:srgbClr val="434343"/>
                  </a:solidFill>
                  <a:latin typeface="Franklin Gothic Book" panose="020B0503020102020204" pitchFamily="34" charset="0"/>
                </a:endParaRPr>
              </a:p>
            </p:txBody>
          </p:sp>
        </p:grpSp>
      </p:grpSp>
      <p:sp>
        <p:nvSpPr>
          <p:cNvPr id="53" name="Título 1"/>
          <p:cNvSpPr txBox="1">
            <a:spLocks/>
          </p:cNvSpPr>
          <p:nvPr/>
        </p:nvSpPr>
        <p:spPr>
          <a:xfrm>
            <a:off x="898358" y="568760"/>
            <a:ext cx="45078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dirty="0">
                <a:solidFill>
                  <a:srgbClr val="434343"/>
                </a:solidFill>
                <a:latin typeface="Rockwell" panose="02060603020205020403" pitchFamily="18" charset="0"/>
              </a:rPr>
              <a:t>AGENDA</a:t>
            </a:r>
          </a:p>
        </p:txBody>
      </p:sp>
      <p:grpSp>
        <p:nvGrpSpPr>
          <p:cNvPr id="23" name="Grupo 22"/>
          <p:cNvGrpSpPr/>
          <p:nvPr/>
        </p:nvGrpSpPr>
        <p:grpSpPr>
          <a:xfrm>
            <a:off x="7261596" y="1025497"/>
            <a:ext cx="4930404" cy="272715"/>
            <a:chOff x="7411453" y="882315"/>
            <a:chExt cx="4930404" cy="272715"/>
          </a:xfrm>
        </p:grpSpPr>
        <p:cxnSp>
          <p:nvCxnSpPr>
            <p:cNvPr id="58" name="Conector reto 57"/>
            <p:cNvCxnSpPr/>
            <p:nvPr/>
          </p:nvCxnSpPr>
          <p:spPr>
            <a:xfrm flipH="1">
              <a:off x="7411453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 flipH="1">
              <a:off x="7583960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 flipH="1">
              <a:off x="7756467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 flipH="1">
              <a:off x="7928974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reto 68"/>
            <p:cNvCxnSpPr/>
            <p:nvPr/>
          </p:nvCxnSpPr>
          <p:spPr>
            <a:xfrm flipH="1">
              <a:off x="8101481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/>
            <p:cNvCxnSpPr/>
            <p:nvPr/>
          </p:nvCxnSpPr>
          <p:spPr>
            <a:xfrm flipH="1">
              <a:off x="8273988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 reto 70"/>
            <p:cNvCxnSpPr/>
            <p:nvPr/>
          </p:nvCxnSpPr>
          <p:spPr>
            <a:xfrm flipH="1">
              <a:off x="8446495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ector reto 71"/>
            <p:cNvCxnSpPr/>
            <p:nvPr/>
          </p:nvCxnSpPr>
          <p:spPr>
            <a:xfrm flipH="1">
              <a:off x="8619002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 flipH="1">
              <a:off x="8791509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 flipH="1">
              <a:off x="8964016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/>
            <p:cNvCxnSpPr/>
            <p:nvPr/>
          </p:nvCxnSpPr>
          <p:spPr>
            <a:xfrm flipH="1">
              <a:off x="9136523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/>
            <p:cNvCxnSpPr/>
            <p:nvPr/>
          </p:nvCxnSpPr>
          <p:spPr>
            <a:xfrm flipH="1">
              <a:off x="9309030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ector reto 76"/>
            <p:cNvCxnSpPr/>
            <p:nvPr/>
          </p:nvCxnSpPr>
          <p:spPr>
            <a:xfrm flipH="1">
              <a:off x="9481537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to 77"/>
            <p:cNvCxnSpPr/>
            <p:nvPr/>
          </p:nvCxnSpPr>
          <p:spPr>
            <a:xfrm flipH="1">
              <a:off x="9654044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ector reto 78"/>
            <p:cNvCxnSpPr/>
            <p:nvPr/>
          </p:nvCxnSpPr>
          <p:spPr>
            <a:xfrm flipH="1">
              <a:off x="9826551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to 79"/>
            <p:cNvCxnSpPr/>
            <p:nvPr/>
          </p:nvCxnSpPr>
          <p:spPr>
            <a:xfrm flipH="1">
              <a:off x="9999058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 flipH="1">
              <a:off x="10171565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 flipH="1">
              <a:off x="10344072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to 82"/>
            <p:cNvCxnSpPr/>
            <p:nvPr/>
          </p:nvCxnSpPr>
          <p:spPr>
            <a:xfrm flipH="1">
              <a:off x="10516579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/>
            <p:cNvCxnSpPr/>
            <p:nvPr/>
          </p:nvCxnSpPr>
          <p:spPr>
            <a:xfrm flipH="1">
              <a:off x="10689086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/>
            <p:nvPr/>
          </p:nvCxnSpPr>
          <p:spPr>
            <a:xfrm flipH="1">
              <a:off x="10861593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/>
            <p:cNvCxnSpPr/>
            <p:nvPr/>
          </p:nvCxnSpPr>
          <p:spPr>
            <a:xfrm flipH="1">
              <a:off x="11034100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to 86"/>
            <p:cNvCxnSpPr/>
            <p:nvPr/>
          </p:nvCxnSpPr>
          <p:spPr>
            <a:xfrm flipH="1">
              <a:off x="11206607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to 87"/>
            <p:cNvCxnSpPr/>
            <p:nvPr/>
          </p:nvCxnSpPr>
          <p:spPr>
            <a:xfrm flipH="1">
              <a:off x="11379114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/>
            <p:cNvCxnSpPr/>
            <p:nvPr/>
          </p:nvCxnSpPr>
          <p:spPr>
            <a:xfrm flipH="1">
              <a:off x="11551621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/>
            <p:cNvCxnSpPr/>
            <p:nvPr/>
          </p:nvCxnSpPr>
          <p:spPr>
            <a:xfrm flipH="1">
              <a:off x="11724128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ector reto 90"/>
            <p:cNvCxnSpPr/>
            <p:nvPr/>
          </p:nvCxnSpPr>
          <p:spPr>
            <a:xfrm flipH="1">
              <a:off x="11896635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reto 91"/>
            <p:cNvCxnSpPr/>
            <p:nvPr/>
          </p:nvCxnSpPr>
          <p:spPr>
            <a:xfrm flipH="1">
              <a:off x="12069142" y="882315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o 53"/>
          <p:cNvGrpSpPr/>
          <p:nvPr/>
        </p:nvGrpSpPr>
        <p:grpSpPr>
          <a:xfrm rot="10800000">
            <a:off x="5005137" y="1410509"/>
            <a:ext cx="7186864" cy="80210"/>
            <a:chOff x="882316" y="1347538"/>
            <a:chExt cx="10315073" cy="80210"/>
          </a:xfrm>
        </p:grpSpPr>
        <p:cxnSp>
          <p:nvCxnSpPr>
            <p:cNvPr id="55" name="Conector reto 54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1" name="Conector reto 340"/>
          <p:cNvCxnSpPr/>
          <p:nvPr/>
        </p:nvCxnSpPr>
        <p:spPr>
          <a:xfrm flipH="1">
            <a:off x="2195973" y="3077809"/>
            <a:ext cx="1488923" cy="0"/>
          </a:xfrm>
          <a:prstGeom prst="line">
            <a:avLst/>
          </a:prstGeom>
          <a:ln w="3175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Conector reto 342"/>
          <p:cNvCxnSpPr/>
          <p:nvPr/>
        </p:nvCxnSpPr>
        <p:spPr>
          <a:xfrm flipH="1">
            <a:off x="4952822" y="3077809"/>
            <a:ext cx="1529865" cy="0"/>
          </a:xfrm>
          <a:prstGeom prst="line">
            <a:avLst/>
          </a:prstGeom>
          <a:ln w="3175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ector reto 344"/>
          <p:cNvCxnSpPr/>
          <p:nvPr/>
        </p:nvCxnSpPr>
        <p:spPr>
          <a:xfrm flipH="1">
            <a:off x="7791558" y="3077809"/>
            <a:ext cx="4400442" cy="0"/>
          </a:xfrm>
          <a:prstGeom prst="line">
            <a:avLst/>
          </a:prstGeom>
          <a:ln w="3175">
            <a:solidFill>
              <a:srgbClr val="43434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14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" y="-14"/>
            <a:ext cx="12188976" cy="6858014"/>
          </a:xfrm>
          <a:prstGeom prst="rect">
            <a:avLst/>
          </a:prstGeom>
        </p:spPr>
      </p:pic>
      <p:pic>
        <p:nvPicPr>
          <p:cNvPr id="55" name="Imagem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5"/>
          <a:stretch/>
        </p:blipFill>
        <p:spPr>
          <a:xfrm>
            <a:off x="5343543" y="0"/>
            <a:ext cx="6848457" cy="6858000"/>
          </a:xfrm>
          <a:prstGeom prst="rect">
            <a:avLst/>
          </a:prstGeom>
        </p:spPr>
      </p:pic>
      <p:sp>
        <p:nvSpPr>
          <p:cNvPr id="56" name="Retângulo 55"/>
          <p:cNvSpPr/>
          <p:nvPr/>
        </p:nvSpPr>
        <p:spPr>
          <a:xfrm>
            <a:off x="288758" y="2277979"/>
            <a:ext cx="7507705" cy="31602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168319" y="498982"/>
            <a:ext cx="4353637" cy="923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600" dirty="0">
                <a:solidFill>
                  <a:srgbClr val="434343"/>
                </a:solidFill>
                <a:latin typeface="Rockwell" panose="02060603020205020403" pitchFamily="18" charset="0"/>
              </a:rPr>
              <a:t>RESULTADOS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6455391" y="783430"/>
            <a:ext cx="5620432" cy="272715"/>
            <a:chOff x="6223379" y="742486"/>
            <a:chExt cx="5620432" cy="272715"/>
          </a:xfrm>
        </p:grpSpPr>
        <p:cxnSp>
          <p:nvCxnSpPr>
            <p:cNvPr id="21" name="Conector reto 20"/>
            <p:cNvCxnSpPr/>
            <p:nvPr/>
          </p:nvCxnSpPr>
          <p:spPr>
            <a:xfrm flipH="1">
              <a:off x="6223379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6395886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>
              <a:off x="6568393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>
              <a:off x="6740900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H="1">
              <a:off x="6913407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7085914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H="1">
              <a:off x="7258421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H="1">
              <a:off x="7430928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H="1">
              <a:off x="7603435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7775942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7948449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H="1">
              <a:off x="8120956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>
              <a:off x="8293463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H="1">
              <a:off x="8465970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 flipH="1">
              <a:off x="8638477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H="1">
              <a:off x="8810984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H="1">
              <a:off x="8983491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H="1">
              <a:off x="9155998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H="1">
              <a:off x="9328505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H="1">
              <a:off x="9501012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H="1">
              <a:off x="9673519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H="1">
              <a:off x="9846026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0018533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H="1">
              <a:off x="10191040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flipH="1">
              <a:off x="10363547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H="1">
              <a:off x="10536054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flipH="1">
              <a:off x="10708561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flipH="1">
              <a:off x="10881068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flipH="1">
              <a:off x="11053575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H="1">
              <a:off x="11226082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 flipH="1">
              <a:off x="11398589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 flipH="1">
              <a:off x="11571096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ubtítulo 5"/>
          <p:cNvSpPr txBox="1">
            <a:spLocks/>
          </p:cNvSpPr>
          <p:nvPr/>
        </p:nvSpPr>
        <p:spPr bwMode="auto">
          <a:xfrm>
            <a:off x="680954" y="2705270"/>
            <a:ext cx="3181289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30A8B3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30A8B3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30A8B3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b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</a:b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30A8B3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b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</a:br>
            <a:r>
              <a:rPr lang="pt-B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</p:txBody>
      </p:sp>
      <p:grpSp>
        <p:nvGrpSpPr>
          <p:cNvPr id="93" name="Grupo 92"/>
          <p:cNvGrpSpPr/>
          <p:nvPr/>
        </p:nvGrpSpPr>
        <p:grpSpPr>
          <a:xfrm>
            <a:off x="2227938" y="1246020"/>
            <a:ext cx="9964062" cy="80210"/>
            <a:chOff x="882316" y="1347538"/>
            <a:chExt cx="9500038" cy="80210"/>
          </a:xfrm>
        </p:grpSpPr>
        <p:cxnSp>
          <p:nvCxnSpPr>
            <p:cNvPr id="94" name="Conector reto 93"/>
            <p:cNvCxnSpPr/>
            <p:nvPr/>
          </p:nvCxnSpPr>
          <p:spPr>
            <a:xfrm>
              <a:off x="882316" y="1347538"/>
              <a:ext cx="9500038" cy="0"/>
            </a:xfrm>
            <a:prstGeom prst="line">
              <a:avLst/>
            </a:prstGeom>
            <a:ln w="57150">
              <a:solidFill>
                <a:srgbClr val="023F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to 94"/>
            <p:cNvCxnSpPr/>
            <p:nvPr/>
          </p:nvCxnSpPr>
          <p:spPr>
            <a:xfrm>
              <a:off x="882316" y="1427748"/>
              <a:ext cx="9500038" cy="0"/>
            </a:xfrm>
            <a:prstGeom prst="line">
              <a:avLst/>
            </a:prstGeom>
            <a:ln w="3175">
              <a:solidFill>
                <a:srgbClr val="023F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/>
          <a:stretch/>
        </p:blipFill>
        <p:spPr>
          <a:xfrm>
            <a:off x="2333766" y="0"/>
            <a:ext cx="9858233" cy="6858856"/>
          </a:xfrm>
          <a:prstGeom prst="rect">
            <a:avLst/>
          </a:prstGeom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505099793"/>
              </p:ext>
            </p:extLst>
          </p:nvPr>
        </p:nvGraphicFramePr>
        <p:xfrm>
          <a:off x="4244455" y="1965278"/>
          <a:ext cx="6509982" cy="395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8" name="Espaço Reservado para Conteúdo 2"/>
          <p:cNvSpPr txBox="1">
            <a:spLocks/>
          </p:cNvSpPr>
          <p:nvPr/>
        </p:nvSpPr>
        <p:spPr>
          <a:xfrm>
            <a:off x="388315" y="787227"/>
            <a:ext cx="1351547" cy="51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023F72"/>
                </a:solidFill>
                <a:latin typeface="Brush Script MT" panose="03060802040406070304" pitchFamily="66" charset="0"/>
              </a:rPr>
              <a:t>2013</a:t>
            </a:r>
          </a:p>
        </p:txBody>
      </p:sp>
      <p:sp>
        <p:nvSpPr>
          <p:cNvPr id="69" name="Elipse 68"/>
          <p:cNvSpPr/>
          <p:nvPr/>
        </p:nvSpPr>
        <p:spPr>
          <a:xfrm>
            <a:off x="468524" y="443909"/>
            <a:ext cx="1235243" cy="1235243"/>
          </a:xfrm>
          <a:prstGeom prst="ellipse">
            <a:avLst/>
          </a:prstGeom>
          <a:noFill/>
          <a:ln w="57150">
            <a:solidFill>
              <a:srgbClr val="02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</a:t>
            </a:r>
          </a:p>
        </p:txBody>
      </p:sp>
      <p:sp>
        <p:nvSpPr>
          <p:cNvPr id="67" name="Forma livre 66"/>
          <p:cNvSpPr/>
          <p:nvPr/>
        </p:nvSpPr>
        <p:spPr>
          <a:xfrm>
            <a:off x="-1" y="0"/>
            <a:ext cx="12192000" cy="6858000"/>
          </a:xfrm>
          <a:custGeom>
            <a:avLst/>
            <a:gdLst>
              <a:gd name="connsiteX0" fmla="*/ 286603 w 12192000"/>
              <a:gd name="connsiteY0" fmla="*/ 2265529 h 6858000"/>
              <a:gd name="connsiteX1" fmla="*/ 286603 w 12192000"/>
              <a:gd name="connsiteY1" fmla="*/ 5431809 h 6858000"/>
              <a:gd name="connsiteX2" fmla="*/ 4107976 w 12192000"/>
              <a:gd name="connsiteY2" fmla="*/ 5431809 h 6858000"/>
              <a:gd name="connsiteX3" fmla="*/ 4107976 w 12192000"/>
              <a:gd name="connsiteY3" fmla="*/ 2265529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86603" y="2265529"/>
                </a:moveTo>
                <a:lnTo>
                  <a:pt x="286603" y="5431809"/>
                </a:lnTo>
                <a:lnTo>
                  <a:pt x="4107976" y="5431809"/>
                </a:lnTo>
                <a:lnTo>
                  <a:pt x="4107976" y="226552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0" name="Forma livre 59"/>
          <p:cNvSpPr/>
          <p:nvPr/>
        </p:nvSpPr>
        <p:spPr>
          <a:xfrm rot="16200000">
            <a:off x="5080729" y="1739302"/>
            <a:ext cx="2442950" cy="4241956"/>
          </a:xfrm>
          <a:custGeom>
            <a:avLst/>
            <a:gdLst>
              <a:gd name="connsiteX0" fmla="*/ 2442950 w 2442950"/>
              <a:gd name="connsiteY0" fmla="*/ 270457 h 4241956"/>
              <a:gd name="connsiteX1" fmla="*/ 2442950 w 2442950"/>
              <a:gd name="connsiteY1" fmla="*/ 4241956 h 4241956"/>
              <a:gd name="connsiteX2" fmla="*/ 0 w 2442950"/>
              <a:gd name="connsiteY2" fmla="*/ 4241956 h 4241956"/>
              <a:gd name="connsiteX3" fmla="*/ 0 w 2442950"/>
              <a:gd name="connsiteY3" fmla="*/ 270457 h 4241956"/>
              <a:gd name="connsiteX4" fmla="*/ 1917595 w 2442950"/>
              <a:gd name="connsiteY4" fmla="*/ 270457 h 4241956"/>
              <a:gd name="connsiteX5" fmla="*/ 2074460 w 2442950"/>
              <a:gd name="connsiteY5" fmla="*/ 0 h 4241956"/>
              <a:gd name="connsiteX6" fmla="*/ 2231325 w 2442950"/>
              <a:gd name="connsiteY6" fmla="*/ 270457 h 424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2950" h="4241956">
                <a:moveTo>
                  <a:pt x="2442950" y="270457"/>
                </a:moveTo>
                <a:lnTo>
                  <a:pt x="2442950" y="4241956"/>
                </a:lnTo>
                <a:lnTo>
                  <a:pt x="0" y="4241956"/>
                </a:lnTo>
                <a:lnTo>
                  <a:pt x="0" y="270457"/>
                </a:lnTo>
                <a:lnTo>
                  <a:pt x="1917595" y="270457"/>
                </a:lnTo>
                <a:lnTo>
                  <a:pt x="2074460" y="0"/>
                </a:lnTo>
                <a:lnTo>
                  <a:pt x="2231325" y="2704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CaixaDeTexto 60"/>
          <p:cNvSpPr txBox="1"/>
          <p:nvPr/>
        </p:nvSpPr>
        <p:spPr>
          <a:xfrm>
            <a:off x="4822105" y="2976972"/>
            <a:ext cx="3275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Aqui você deve dizer </a:t>
            </a: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como foi </a:t>
            </a:r>
            <a:b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 desempenho da empresa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no ano passado. Quais foram os pontos positivos do ano anterior? Quais foram as oportunidades?</a:t>
            </a:r>
          </a:p>
          <a:p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Quais foram os desafios e </a:t>
            </a:r>
            <a:b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metas atingidos?</a:t>
            </a:r>
          </a:p>
        </p:txBody>
      </p:sp>
      <p:grpSp>
        <p:nvGrpSpPr>
          <p:cNvPr id="62" name="Grupo 61"/>
          <p:cNvGrpSpPr/>
          <p:nvPr/>
        </p:nvGrpSpPr>
        <p:grpSpPr>
          <a:xfrm>
            <a:off x="11228787" y="264556"/>
            <a:ext cx="667581" cy="667581"/>
            <a:chOff x="11146899" y="250908"/>
            <a:chExt cx="667581" cy="6675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Elipse 62"/>
            <p:cNvSpPr/>
            <p:nvPr/>
          </p:nvSpPr>
          <p:spPr>
            <a:xfrm>
              <a:off x="11146899" y="250908"/>
              <a:ext cx="667581" cy="66758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4" name="Multiplicar 63"/>
            <p:cNvSpPr/>
            <p:nvPr/>
          </p:nvSpPr>
          <p:spPr>
            <a:xfrm>
              <a:off x="11239469" y="343478"/>
              <a:ext cx="482440" cy="4824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7" name="Retângulo 56"/>
          <p:cNvSpPr/>
          <p:nvPr/>
        </p:nvSpPr>
        <p:spPr>
          <a:xfrm>
            <a:off x="6215449" y="599597"/>
            <a:ext cx="4054781" cy="15566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aixaDeTexto 57"/>
          <p:cNvSpPr txBox="1"/>
          <p:nvPr/>
        </p:nvSpPr>
        <p:spPr>
          <a:xfrm>
            <a:off x="6536473" y="852755"/>
            <a:ext cx="3435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Para colocar seus números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nos gráficos, clique em cima deles com o botão direito do mouse e escolha a opção “editar dados”</a:t>
            </a:r>
          </a:p>
        </p:txBody>
      </p:sp>
    </p:spTree>
    <p:extLst>
      <p:ext uri="{BB962C8B-B14F-4D97-AF65-F5344CB8AC3E}">
        <p14:creationId xmlns:p14="http://schemas.microsoft.com/office/powerpoint/2010/main" val="335425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" y="-14"/>
            <a:ext cx="12188976" cy="6858014"/>
          </a:xfrm>
          <a:prstGeom prst="rect">
            <a:avLst/>
          </a:prstGeom>
        </p:spPr>
      </p:pic>
      <p:pic>
        <p:nvPicPr>
          <p:cNvPr id="55" name="Imagem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5"/>
          <a:stretch/>
        </p:blipFill>
        <p:spPr>
          <a:xfrm>
            <a:off x="5343543" y="0"/>
            <a:ext cx="6848457" cy="6858000"/>
          </a:xfrm>
          <a:prstGeom prst="rect">
            <a:avLst/>
          </a:prstGeom>
        </p:spPr>
      </p:pic>
      <p:sp>
        <p:nvSpPr>
          <p:cNvPr id="56" name="Retângulo 55"/>
          <p:cNvSpPr/>
          <p:nvPr/>
        </p:nvSpPr>
        <p:spPr>
          <a:xfrm>
            <a:off x="288758" y="2277979"/>
            <a:ext cx="7507705" cy="31602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ubtítulo 5"/>
          <p:cNvSpPr txBox="1">
            <a:spLocks/>
          </p:cNvSpPr>
          <p:nvPr/>
        </p:nvSpPr>
        <p:spPr bwMode="auto">
          <a:xfrm>
            <a:off x="680954" y="2705270"/>
            <a:ext cx="3181289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30A8B3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r>
              <a:rPr lang="pt-B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30A8B3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uma mensagem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  <a:p>
            <a:pPr marL="285750" indent="-285750" eaLnBrk="1" hangingPunct="1">
              <a:lnSpc>
                <a:spcPct val="80000"/>
              </a:lnSpc>
              <a:spcBef>
                <a:spcPts val="0"/>
              </a:spcBef>
              <a:spcAft>
                <a:spcPts val="800"/>
              </a:spcAft>
              <a:buClr>
                <a:srgbClr val="30A8B3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Use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linguagem visual </a:t>
            </a:r>
            <a:b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</a:b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como apoio para o texto</a:t>
            </a:r>
          </a:p>
          <a:p>
            <a:pPr marL="285750" indent="-285750">
              <a:lnSpc>
                <a:spcPct val="80000"/>
              </a:lnSpc>
              <a:spcAft>
                <a:spcPts val="800"/>
              </a:spcAft>
              <a:buClr>
                <a:srgbClr val="30A8B3"/>
              </a:buClr>
              <a:buFont typeface="Arial" panose="020B0604020202020204" pitchFamily="34" charset="0"/>
              <a:buChar char="•"/>
              <a:defRPr/>
            </a:pP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Não mais que 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seis </a:t>
            </a:r>
            <a:b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</a:br>
            <a:r>
              <a:rPr lang="pt-B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bullets</a:t>
            </a: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cs typeface="Tahoma" panose="020B0604030504040204" pitchFamily="34" charset="0"/>
              </a:rPr>
              <a:t>por slide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2"/>
          <a:stretch/>
        </p:blipFill>
        <p:spPr>
          <a:xfrm>
            <a:off x="2333766" y="0"/>
            <a:ext cx="9858233" cy="6858856"/>
          </a:xfrm>
          <a:prstGeom prst="rect">
            <a:avLst/>
          </a:prstGeom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096687261"/>
              </p:ext>
            </p:extLst>
          </p:nvPr>
        </p:nvGraphicFramePr>
        <p:xfrm>
          <a:off x="4244455" y="1965278"/>
          <a:ext cx="6509982" cy="395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2168319" y="498982"/>
            <a:ext cx="4353637" cy="923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600" dirty="0">
                <a:solidFill>
                  <a:srgbClr val="434343"/>
                </a:solidFill>
                <a:latin typeface="Rockwell" panose="02060603020205020403" pitchFamily="18" charset="0"/>
              </a:rPr>
              <a:t>RESULTADOS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6455391" y="783430"/>
            <a:ext cx="5620432" cy="272715"/>
            <a:chOff x="6223379" y="742486"/>
            <a:chExt cx="5620432" cy="272715"/>
          </a:xfrm>
        </p:grpSpPr>
        <p:cxnSp>
          <p:nvCxnSpPr>
            <p:cNvPr id="21" name="Conector reto 20"/>
            <p:cNvCxnSpPr/>
            <p:nvPr/>
          </p:nvCxnSpPr>
          <p:spPr>
            <a:xfrm flipH="1">
              <a:off x="6223379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6395886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/>
            <p:nvPr/>
          </p:nvCxnSpPr>
          <p:spPr>
            <a:xfrm flipH="1">
              <a:off x="6568393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/>
            <p:nvPr/>
          </p:nvCxnSpPr>
          <p:spPr>
            <a:xfrm flipH="1">
              <a:off x="6740900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 flipH="1">
              <a:off x="6913407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 flipH="1">
              <a:off x="7085914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H="1">
              <a:off x="7258421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 flipH="1">
              <a:off x="7430928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H="1">
              <a:off x="7603435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/>
            <p:cNvCxnSpPr/>
            <p:nvPr/>
          </p:nvCxnSpPr>
          <p:spPr>
            <a:xfrm flipH="1">
              <a:off x="7775942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/>
            <p:cNvCxnSpPr/>
            <p:nvPr/>
          </p:nvCxnSpPr>
          <p:spPr>
            <a:xfrm flipH="1">
              <a:off x="7948449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 flipH="1">
              <a:off x="8120956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/>
            <p:cNvCxnSpPr/>
            <p:nvPr/>
          </p:nvCxnSpPr>
          <p:spPr>
            <a:xfrm flipH="1">
              <a:off x="8293463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/>
            <p:cNvCxnSpPr/>
            <p:nvPr/>
          </p:nvCxnSpPr>
          <p:spPr>
            <a:xfrm flipH="1">
              <a:off x="8465970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 flipH="1">
              <a:off x="8638477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H="1">
              <a:off x="8810984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H="1">
              <a:off x="8983491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H="1">
              <a:off x="9155998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H="1">
              <a:off x="9328505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/>
            <p:cNvCxnSpPr/>
            <p:nvPr/>
          </p:nvCxnSpPr>
          <p:spPr>
            <a:xfrm flipH="1">
              <a:off x="9501012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42"/>
            <p:cNvCxnSpPr/>
            <p:nvPr/>
          </p:nvCxnSpPr>
          <p:spPr>
            <a:xfrm flipH="1">
              <a:off x="9673519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 flipH="1">
              <a:off x="9846026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0018533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45"/>
            <p:cNvCxnSpPr/>
            <p:nvPr/>
          </p:nvCxnSpPr>
          <p:spPr>
            <a:xfrm flipH="1">
              <a:off x="10191040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46"/>
            <p:cNvCxnSpPr/>
            <p:nvPr/>
          </p:nvCxnSpPr>
          <p:spPr>
            <a:xfrm flipH="1">
              <a:off x="10363547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H="1">
              <a:off x="10536054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flipH="1">
              <a:off x="10708561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flipH="1">
              <a:off x="10881068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flipH="1">
              <a:off x="11053575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51"/>
            <p:cNvCxnSpPr/>
            <p:nvPr/>
          </p:nvCxnSpPr>
          <p:spPr>
            <a:xfrm flipH="1">
              <a:off x="11226082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/>
            <p:cNvCxnSpPr/>
            <p:nvPr/>
          </p:nvCxnSpPr>
          <p:spPr>
            <a:xfrm flipH="1">
              <a:off x="11398589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 flipH="1">
              <a:off x="11571096" y="742486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Espaço Reservado para Conteúdo 2"/>
          <p:cNvSpPr txBox="1">
            <a:spLocks/>
          </p:cNvSpPr>
          <p:nvPr/>
        </p:nvSpPr>
        <p:spPr>
          <a:xfrm>
            <a:off x="388315" y="787227"/>
            <a:ext cx="1351547" cy="51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023F72"/>
                </a:solidFill>
                <a:latin typeface="Brush Script MT" panose="03060802040406070304" pitchFamily="66" charset="0"/>
              </a:rPr>
              <a:t>2013</a:t>
            </a:r>
          </a:p>
        </p:txBody>
      </p:sp>
      <p:sp>
        <p:nvSpPr>
          <p:cNvPr id="58" name="Elipse 57"/>
          <p:cNvSpPr/>
          <p:nvPr/>
        </p:nvSpPr>
        <p:spPr>
          <a:xfrm>
            <a:off x="468524" y="443909"/>
            <a:ext cx="1235243" cy="1235243"/>
          </a:xfrm>
          <a:prstGeom prst="ellipse">
            <a:avLst/>
          </a:prstGeom>
          <a:noFill/>
          <a:ln w="57150">
            <a:solidFill>
              <a:srgbClr val="023F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</a:t>
            </a:r>
          </a:p>
        </p:txBody>
      </p:sp>
      <p:grpSp>
        <p:nvGrpSpPr>
          <p:cNvPr id="93" name="Grupo 92"/>
          <p:cNvGrpSpPr/>
          <p:nvPr/>
        </p:nvGrpSpPr>
        <p:grpSpPr>
          <a:xfrm>
            <a:off x="2227938" y="1246020"/>
            <a:ext cx="9964062" cy="80210"/>
            <a:chOff x="882316" y="1347538"/>
            <a:chExt cx="9500038" cy="80210"/>
          </a:xfrm>
        </p:grpSpPr>
        <p:cxnSp>
          <p:nvCxnSpPr>
            <p:cNvPr id="94" name="Conector reto 93"/>
            <p:cNvCxnSpPr/>
            <p:nvPr/>
          </p:nvCxnSpPr>
          <p:spPr>
            <a:xfrm>
              <a:off x="882316" y="1347538"/>
              <a:ext cx="9500038" cy="0"/>
            </a:xfrm>
            <a:prstGeom prst="line">
              <a:avLst/>
            </a:prstGeom>
            <a:ln w="57150">
              <a:solidFill>
                <a:srgbClr val="023F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ector reto 94"/>
            <p:cNvCxnSpPr/>
            <p:nvPr/>
          </p:nvCxnSpPr>
          <p:spPr>
            <a:xfrm>
              <a:off x="882316" y="1427748"/>
              <a:ext cx="9500038" cy="0"/>
            </a:xfrm>
            <a:prstGeom prst="line">
              <a:avLst/>
            </a:prstGeom>
            <a:ln w="3175">
              <a:solidFill>
                <a:srgbClr val="023F7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743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" y="1251"/>
            <a:ext cx="12188976" cy="6858014"/>
          </a:xfrm>
          <a:prstGeom prst="rect">
            <a:avLst/>
          </a:prstGeom>
        </p:spPr>
      </p:pic>
      <p:sp>
        <p:nvSpPr>
          <p:cNvPr id="29" name="Espaço Reservado para Conteúdo 2"/>
          <p:cNvSpPr txBox="1">
            <a:spLocks/>
          </p:cNvSpPr>
          <p:nvPr/>
        </p:nvSpPr>
        <p:spPr>
          <a:xfrm>
            <a:off x="1933911" y="535883"/>
            <a:ext cx="3702614" cy="9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4200" dirty="0">
                <a:solidFill>
                  <a:srgbClr val="C05200"/>
                </a:solidFill>
                <a:latin typeface="Rockwell" panose="02060603020205020403" pitchFamily="18" charset="0"/>
              </a:rPr>
              <a:t>ESTRATÉGIAS</a:t>
            </a:r>
            <a:r>
              <a:rPr lang="pt-BR" sz="4200" dirty="0">
                <a:solidFill>
                  <a:srgbClr val="DA5D00"/>
                </a:solidFill>
                <a:latin typeface="Rockwell" panose="02060603020205020403" pitchFamily="18" charset="0"/>
              </a:rPr>
              <a:t> </a:t>
            </a:r>
            <a:r>
              <a:rPr lang="pt-BR" sz="4200" dirty="0">
                <a:solidFill>
                  <a:srgbClr val="434343"/>
                </a:solidFill>
                <a:latin typeface="Brush Script MT" panose="03060802040406070304" pitchFamily="66" charset="0"/>
              </a:rPr>
              <a:t>e</a:t>
            </a:r>
            <a:r>
              <a:rPr lang="pt-BR" sz="4200" dirty="0">
                <a:solidFill>
                  <a:srgbClr val="434343"/>
                </a:solidFill>
                <a:latin typeface="Rockwell" panose="02060603020205020403" pitchFamily="18" charset="0"/>
              </a:rPr>
              <a:t> METAS</a:t>
            </a:r>
          </a:p>
        </p:txBody>
      </p:sp>
      <p:sp>
        <p:nvSpPr>
          <p:cNvPr id="30" name="Espaço Reservado para Conteúdo 2"/>
          <p:cNvSpPr txBox="1">
            <a:spLocks/>
          </p:cNvSpPr>
          <p:nvPr/>
        </p:nvSpPr>
        <p:spPr>
          <a:xfrm>
            <a:off x="388315" y="787227"/>
            <a:ext cx="1351547" cy="51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C05200"/>
                </a:solidFill>
                <a:latin typeface="Brush Script MT" panose="03060802040406070304" pitchFamily="66" charset="0"/>
              </a:rPr>
              <a:t>2014</a:t>
            </a:r>
          </a:p>
        </p:txBody>
      </p:sp>
      <p:sp>
        <p:nvSpPr>
          <p:cNvPr id="31" name="Elipse 30"/>
          <p:cNvSpPr/>
          <p:nvPr/>
        </p:nvSpPr>
        <p:spPr>
          <a:xfrm>
            <a:off x="468524" y="443909"/>
            <a:ext cx="1235243" cy="1235243"/>
          </a:xfrm>
          <a:prstGeom prst="ellipse">
            <a:avLst/>
          </a:prstGeom>
          <a:noFill/>
          <a:ln w="57150">
            <a:solidFill>
              <a:srgbClr val="C0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</a:t>
            </a:r>
          </a:p>
        </p:txBody>
      </p:sp>
      <p:grpSp>
        <p:nvGrpSpPr>
          <p:cNvPr id="32" name="Grupo 31"/>
          <p:cNvGrpSpPr/>
          <p:nvPr/>
        </p:nvGrpSpPr>
        <p:grpSpPr>
          <a:xfrm rot="10800000">
            <a:off x="1993831" y="1599900"/>
            <a:ext cx="3526105" cy="80210"/>
            <a:chOff x="882316" y="1347538"/>
            <a:chExt cx="10315073" cy="80210"/>
          </a:xfrm>
        </p:grpSpPr>
        <p:cxnSp>
          <p:nvCxnSpPr>
            <p:cNvPr id="33" name="Conector reto 32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C0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C0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Imagem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9" t="-468"/>
          <a:stretch/>
        </p:blipFill>
        <p:spPr>
          <a:xfrm>
            <a:off x="5390146" y="-32084"/>
            <a:ext cx="6800331" cy="6890084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198553846"/>
              </p:ext>
            </p:extLst>
          </p:nvPr>
        </p:nvGraphicFramePr>
        <p:xfrm>
          <a:off x="899445" y="2115402"/>
          <a:ext cx="4871217" cy="421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101886"/>
              </p:ext>
            </p:extLst>
          </p:nvPr>
        </p:nvGraphicFramePr>
        <p:xfrm>
          <a:off x="6054518" y="770021"/>
          <a:ext cx="5886230" cy="55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4" name="Imagem 5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8" t="13100" r="23810" b="42222"/>
          <a:stretch/>
        </p:blipFill>
        <p:spPr>
          <a:xfrm>
            <a:off x="6849980" y="652940"/>
            <a:ext cx="2310063" cy="3064042"/>
          </a:xfrm>
          <a:prstGeom prst="rect">
            <a:avLst/>
          </a:prstGeom>
        </p:spPr>
      </p:pic>
      <p:pic>
        <p:nvPicPr>
          <p:cNvPr id="55" name="Imagem 5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8" t="20351" r="9332" b="28187"/>
          <a:stretch/>
        </p:blipFill>
        <p:spPr>
          <a:xfrm>
            <a:off x="8293770" y="1315453"/>
            <a:ext cx="2486527" cy="3529264"/>
          </a:xfrm>
          <a:prstGeom prst="rect">
            <a:avLst/>
          </a:prstGeom>
        </p:spPr>
      </p:pic>
      <p:grpSp>
        <p:nvGrpSpPr>
          <p:cNvPr id="35" name="Grupo 34"/>
          <p:cNvGrpSpPr/>
          <p:nvPr/>
        </p:nvGrpSpPr>
        <p:grpSpPr>
          <a:xfrm>
            <a:off x="4194468" y="1154837"/>
            <a:ext cx="1307757" cy="272715"/>
            <a:chOff x="9726798" y="930247"/>
            <a:chExt cx="1307757" cy="272715"/>
          </a:xfrm>
        </p:grpSpPr>
        <p:cxnSp>
          <p:nvCxnSpPr>
            <p:cNvPr id="36" name="Conector reto 35"/>
            <p:cNvCxnSpPr/>
            <p:nvPr/>
          </p:nvCxnSpPr>
          <p:spPr>
            <a:xfrm flipH="1">
              <a:off x="9726798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 flipH="1">
              <a:off x="9899305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 flipH="1">
              <a:off x="10071812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/>
            <p:cNvCxnSpPr/>
            <p:nvPr/>
          </p:nvCxnSpPr>
          <p:spPr>
            <a:xfrm flipH="1">
              <a:off x="10244319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/>
            <p:cNvCxnSpPr/>
            <p:nvPr/>
          </p:nvCxnSpPr>
          <p:spPr>
            <a:xfrm flipH="1">
              <a:off x="10416826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/>
            <p:cNvCxnSpPr/>
            <p:nvPr/>
          </p:nvCxnSpPr>
          <p:spPr>
            <a:xfrm flipH="1">
              <a:off x="10589333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44"/>
            <p:cNvCxnSpPr/>
            <p:nvPr/>
          </p:nvCxnSpPr>
          <p:spPr>
            <a:xfrm flipH="1">
              <a:off x="10761840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orma livre 20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469232 w 12192000"/>
              <a:gd name="connsiteY0" fmla="*/ 2261937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4211053 w 12192000"/>
              <a:gd name="connsiteY3" fmla="*/ 226193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0" fmla="*/ 4211053 w 12192000"/>
              <a:gd name="connsiteY0" fmla="*/ 2261937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4211053 w 12192000"/>
              <a:gd name="connsiteY3" fmla="*/ 226193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0" fmla="*/ 4211053 w 12192000"/>
              <a:gd name="connsiteY0" fmla="*/ 5426242 h 6858000"/>
              <a:gd name="connsiteX1" fmla="*/ 469232 w 12192000"/>
              <a:gd name="connsiteY1" fmla="*/ 5426242 h 6858000"/>
              <a:gd name="connsiteX2" fmla="*/ 4211053 w 12192000"/>
              <a:gd name="connsiteY2" fmla="*/ 5426242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11228787" y="264556"/>
            <a:ext cx="667581" cy="667581"/>
            <a:chOff x="11146899" y="250908"/>
            <a:chExt cx="667581" cy="6675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Elipse 22"/>
            <p:cNvSpPr/>
            <p:nvPr/>
          </p:nvSpPr>
          <p:spPr>
            <a:xfrm>
              <a:off x="11146899" y="250908"/>
              <a:ext cx="667581" cy="66758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Multiplicar 23"/>
            <p:cNvSpPr/>
            <p:nvPr/>
          </p:nvSpPr>
          <p:spPr>
            <a:xfrm>
              <a:off x="11239469" y="343478"/>
              <a:ext cx="482440" cy="4824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5" name="Forma livre 24"/>
          <p:cNvSpPr/>
          <p:nvPr/>
        </p:nvSpPr>
        <p:spPr>
          <a:xfrm rot="8100000">
            <a:off x="1459524" y="946775"/>
            <a:ext cx="4571421" cy="4571421"/>
          </a:xfrm>
          <a:custGeom>
            <a:avLst/>
            <a:gdLst>
              <a:gd name="connsiteX0" fmla="*/ 2399702 w 4571421"/>
              <a:gd name="connsiteY0" fmla="*/ 4214965 h 4571421"/>
              <a:gd name="connsiteX1" fmla="*/ 2399702 w 4571421"/>
              <a:gd name="connsiteY1" fmla="*/ 3863010 h 4571421"/>
              <a:gd name="connsiteX2" fmla="*/ 0 w 4571421"/>
              <a:gd name="connsiteY2" fmla="*/ 1463308 h 4571421"/>
              <a:gd name="connsiteX3" fmla="*/ 1463308 w 4571421"/>
              <a:gd name="connsiteY3" fmla="*/ 0 h 4571421"/>
              <a:gd name="connsiteX4" fmla="*/ 4571421 w 4571421"/>
              <a:gd name="connsiteY4" fmla="*/ 3108113 h 4571421"/>
              <a:gd name="connsiteX5" fmla="*/ 3108113 w 4571421"/>
              <a:gd name="connsiteY5" fmla="*/ 4571421 h 4571421"/>
              <a:gd name="connsiteX6" fmla="*/ 2751657 w 4571421"/>
              <a:gd name="connsiteY6" fmla="*/ 4214965 h 457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1421" h="4571421">
                <a:moveTo>
                  <a:pt x="2399702" y="4214965"/>
                </a:moveTo>
                <a:lnTo>
                  <a:pt x="2399702" y="3863010"/>
                </a:lnTo>
                <a:lnTo>
                  <a:pt x="0" y="1463308"/>
                </a:lnTo>
                <a:lnTo>
                  <a:pt x="1463308" y="0"/>
                </a:lnTo>
                <a:lnTo>
                  <a:pt x="4571421" y="3108113"/>
                </a:lnTo>
                <a:lnTo>
                  <a:pt x="3108113" y="4571421"/>
                </a:lnTo>
                <a:lnTo>
                  <a:pt x="2751657" y="42149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965558" y="2624920"/>
            <a:ext cx="3616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Diga nesta tela quais foram as metas e objetivos para 2014. </a:t>
            </a:r>
          </a:p>
          <a:p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Exemplo: 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pretendíamos subir o números de </a:t>
            </a:r>
            <a:r>
              <a:rPr lang="pt-BR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SKUs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 de 1.000 para 4.000 no primeiro semestre.</a:t>
            </a:r>
          </a:p>
        </p:txBody>
      </p:sp>
    </p:spTree>
    <p:extLst>
      <p:ext uri="{BB962C8B-B14F-4D97-AF65-F5344CB8AC3E}">
        <p14:creationId xmlns:p14="http://schemas.microsoft.com/office/powerpoint/2010/main" val="197974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" y="1251"/>
            <a:ext cx="12188976" cy="6858014"/>
          </a:xfrm>
          <a:prstGeom prst="rect">
            <a:avLst/>
          </a:prstGeom>
        </p:spPr>
      </p:pic>
      <p:pic>
        <p:nvPicPr>
          <p:cNvPr id="57" name="Imagem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9" t="-468"/>
          <a:stretch/>
        </p:blipFill>
        <p:spPr>
          <a:xfrm>
            <a:off x="5390146" y="-32084"/>
            <a:ext cx="6800331" cy="6890084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198553846"/>
              </p:ext>
            </p:extLst>
          </p:nvPr>
        </p:nvGraphicFramePr>
        <p:xfrm>
          <a:off x="899445" y="2115402"/>
          <a:ext cx="4871217" cy="421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233001884"/>
              </p:ext>
            </p:extLst>
          </p:nvPr>
        </p:nvGraphicFramePr>
        <p:xfrm>
          <a:off x="6054518" y="770021"/>
          <a:ext cx="5886230" cy="55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1933911" y="535883"/>
            <a:ext cx="3702614" cy="965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4200" dirty="0">
                <a:solidFill>
                  <a:srgbClr val="C05200"/>
                </a:solidFill>
                <a:latin typeface="Rockwell" panose="02060603020205020403" pitchFamily="18" charset="0"/>
              </a:rPr>
              <a:t>ESTRATÉGIAS</a:t>
            </a:r>
            <a:r>
              <a:rPr lang="pt-BR" sz="4200" dirty="0">
                <a:solidFill>
                  <a:srgbClr val="DA5D00"/>
                </a:solidFill>
                <a:latin typeface="Rockwell" panose="02060603020205020403" pitchFamily="18" charset="0"/>
              </a:rPr>
              <a:t> </a:t>
            </a:r>
            <a:r>
              <a:rPr lang="pt-BR" sz="4200" dirty="0">
                <a:solidFill>
                  <a:srgbClr val="434343"/>
                </a:solidFill>
                <a:latin typeface="Brush Script MT" panose="03060802040406070304" pitchFamily="66" charset="0"/>
              </a:rPr>
              <a:t>e</a:t>
            </a:r>
            <a:r>
              <a:rPr lang="pt-BR" sz="4200" dirty="0">
                <a:solidFill>
                  <a:srgbClr val="434343"/>
                </a:solidFill>
                <a:latin typeface="Rockwell" panose="02060603020205020403" pitchFamily="18" charset="0"/>
              </a:rPr>
              <a:t> METAS</a:t>
            </a:r>
          </a:p>
        </p:txBody>
      </p:sp>
      <p:pic>
        <p:nvPicPr>
          <p:cNvPr id="54" name="Imagem 5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8" t="13100" r="23810" b="42222"/>
          <a:stretch/>
        </p:blipFill>
        <p:spPr>
          <a:xfrm>
            <a:off x="6849980" y="652940"/>
            <a:ext cx="2310063" cy="3064042"/>
          </a:xfrm>
          <a:prstGeom prst="rect">
            <a:avLst/>
          </a:prstGeom>
        </p:spPr>
      </p:pic>
      <p:pic>
        <p:nvPicPr>
          <p:cNvPr id="55" name="Imagem 5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68" t="20351" r="9332" b="28187"/>
          <a:stretch/>
        </p:blipFill>
        <p:spPr>
          <a:xfrm>
            <a:off x="8293770" y="1315453"/>
            <a:ext cx="2486527" cy="3529264"/>
          </a:xfrm>
          <a:prstGeom prst="rect">
            <a:avLst/>
          </a:prstGeom>
        </p:spPr>
      </p:pic>
      <p:sp>
        <p:nvSpPr>
          <p:cNvPr id="73" name="Espaço Reservado para Conteúdo 2"/>
          <p:cNvSpPr txBox="1">
            <a:spLocks/>
          </p:cNvSpPr>
          <p:nvPr/>
        </p:nvSpPr>
        <p:spPr>
          <a:xfrm>
            <a:off x="388315" y="787227"/>
            <a:ext cx="1351547" cy="51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C05200"/>
                </a:solidFill>
                <a:latin typeface="Brush Script MT" panose="03060802040406070304" pitchFamily="66" charset="0"/>
              </a:rPr>
              <a:t>2014</a:t>
            </a:r>
          </a:p>
        </p:txBody>
      </p:sp>
      <p:sp>
        <p:nvSpPr>
          <p:cNvPr id="74" name="Elipse 73"/>
          <p:cNvSpPr/>
          <p:nvPr/>
        </p:nvSpPr>
        <p:spPr>
          <a:xfrm>
            <a:off x="468524" y="443909"/>
            <a:ext cx="1235243" cy="1235243"/>
          </a:xfrm>
          <a:prstGeom prst="ellipse">
            <a:avLst/>
          </a:prstGeom>
          <a:noFill/>
          <a:ln w="57150">
            <a:solidFill>
              <a:srgbClr val="C0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</a:t>
            </a:r>
          </a:p>
        </p:txBody>
      </p:sp>
      <p:grpSp>
        <p:nvGrpSpPr>
          <p:cNvPr id="42" name="Grupo 41"/>
          <p:cNvGrpSpPr/>
          <p:nvPr/>
        </p:nvGrpSpPr>
        <p:grpSpPr>
          <a:xfrm rot="10800000">
            <a:off x="1993831" y="1599900"/>
            <a:ext cx="3526105" cy="80210"/>
            <a:chOff x="882316" y="1347538"/>
            <a:chExt cx="10315073" cy="80210"/>
          </a:xfrm>
        </p:grpSpPr>
        <p:cxnSp>
          <p:nvCxnSpPr>
            <p:cNvPr id="43" name="Conector reto 42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C0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43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C0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upo 77"/>
          <p:cNvGrpSpPr/>
          <p:nvPr/>
        </p:nvGrpSpPr>
        <p:grpSpPr>
          <a:xfrm>
            <a:off x="4194468" y="1154837"/>
            <a:ext cx="1307757" cy="272715"/>
            <a:chOff x="9726798" y="930247"/>
            <a:chExt cx="1307757" cy="272715"/>
          </a:xfrm>
        </p:grpSpPr>
        <p:cxnSp>
          <p:nvCxnSpPr>
            <p:cNvPr id="79" name="Conector reto 78"/>
            <p:cNvCxnSpPr/>
            <p:nvPr/>
          </p:nvCxnSpPr>
          <p:spPr>
            <a:xfrm flipH="1">
              <a:off x="9726798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to 79"/>
            <p:cNvCxnSpPr/>
            <p:nvPr/>
          </p:nvCxnSpPr>
          <p:spPr>
            <a:xfrm flipH="1">
              <a:off x="9899305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 flipH="1">
              <a:off x="10071812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 flipH="1">
              <a:off x="10244319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to 82"/>
            <p:cNvCxnSpPr/>
            <p:nvPr/>
          </p:nvCxnSpPr>
          <p:spPr>
            <a:xfrm flipH="1">
              <a:off x="10416826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ector reto 83"/>
            <p:cNvCxnSpPr/>
            <p:nvPr/>
          </p:nvCxnSpPr>
          <p:spPr>
            <a:xfrm flipH="1">
              <a:off x="10589333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/>
            <p:nvPr/>
          </p:nvCxnSpPr>
          <p:spPr>
            <a:xfrm flipH="1">
              <a:off x="10761840" y="930247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2239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" y="1251"/>
            <a:ext cx="12188976" cy="6858014"/>
          </a:xfrm>
          <a:prstGeom prst="rect">
            <a:avLst/>
          </a:prstGeom>
        </p:spPr>
      </p:pic>
      <p:pic>
        <p:nvPicPr>
          <p:cNvPr id="69" name="Imagem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5"/>
          <a:stretch/>
        </p:blipFill>
        <p:spPr>
          <a:xfrm>
            <a:off x="5342020" y="0"/>
            <a:ext cx="6848457" cy="6858000"/>
          </a:xfrm>
          <a:prstGeom prst="rect">
            <a:avLst/>
          </a:prstGeom>
        </p:spPr>
      </p:pic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928617308"/>
              </p:ext>
            </p:extLst>
          </p:nvPr>
        </p:nvGraphicFramePr>
        <p:xfrm>
          <a:off x="899445" y="2115402"/>
          <a:ext cx="4871217" cy="421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4177169380"/>
              </p:ext>
            </p:extLst>
          </p:nvPr>
        </p:nvGraphicFramePr>
        <p:xfrm>
          <a:off x="6054518" y="770021"/>
          <a:ext cx="5886230" cy="55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7" t="15907" r="3409" b="33099"/>
          <a:stretch/>
        </p:blipFill>
        <p:spPr>
          <a:xfrm>
            <a:off x="8053136" y="1090863"/>
            <a:ext cx="3721769" cy="349718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6" t="50994"/>
          <a:stretch/>
        </p:blipFill>
        <p:spPr>
          <a:xfrm>
            <a:off x="9240252" y="3497178"/>
            <a:ext cx="2950225" cy="3360821"/>
          </a:xfrm>
          <a:prstGeom prst="rect">
            <a:avLst/>
          </a:prstGeom>
        </p:spPr>
      </p:pic>
      <p:sp>
        <p:nvSpPr>
          <p:cNvPr id="33" name="Espaço Reservado para Conteúdo 2"/>
          <p:cNvSpPr txBox="1">
            <a:spLocks/>
          </p:cNvSpPr>
          <p:nvPr/>
        </p:nvSpPr>
        <p:spPr>
          <a:xfrm>
            <a:off x="388315" y="787227"/>
            <a:ext cx="1351547" cy="51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C05200"/>
                </a:solidFill>
                <a:latin typeface="Brush Script MT" panose="03060802040406070304" pitchFamily="66" charset="0"/>
              </a:rPr>
              <a:t>2014</a:t>
            </a:r>
          </a:p>
        </p:txBody>
      </p:sp>
      <p:sp>
        <p:nvSpPr>
          <p:cNvPr id="34" name="Elipse 33"/>
          <p:cNvSpPr/>
          <p:nvPr/>
        </p:nvSpPr>
        <p:spPr>
          <a:xfrm>
            <a:off x="468524" y="443909"/>
            <a:ext cx="1235243" cy="1235243"/>
          </a:xfrm>
          <a:prstGeom prst="ellipse">
            <a:avLst/>
          </a:prstGeom>
          <a:noFill/>
          <a:ln w="57150">
            <a:solidFill>
              <a:srgbClr val="C0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</a:t>
            </a:r>
          </a:p>
        </p:txBody>
      </p:sp>
      <p:sp>
        <p:nvSpPr>
          <p:cNvPr id="38" name="Forma livre 37"/>
          <p:cNvSpPr/>
          <p:nvPr/>
        </p:nvSpPr>
        <p:spPr>
          <a:xfrm>
            <a:off x="-1" y="0"/>
            <a:ext cx="12192000" cy="6858000"/>
          </a:xfrm>
          <a:custGeom>
            <a:avLst/>
            <a:gdLst>
              <a:gd name="connsiteX0" fmla="*/ 1811867 w 12192000"/>
              <a:gd name="connsiteY0" fmla="*/ 270934 h 6858000"/>
              <a:gd name="connsiteX1" fmla="*/ 1811867 w 12192000"/>
              <a:gd name="connsiteY1" fmla="*/ 1845734 h 6858000"/>
              <a:gd name="connsiteX2" fmla="*/ 5537200 w 12192000"/>
              <a:gd name="connsiteY2" fmla="*/ 1845734 h 6858000"/>
              <a:gd name="connsiteX3" fmla="*/ 5537200 w 12192000"/>
              <a:gd name="connsiteY3" fmla="*/ 270934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811867" y="270934"/>
                </a:moveTo>
                <a:lnTo>
                  <a:pt x="1811867" y="1845734"/>
                </a:lnTo>
                <a:lnTo>
                  <a:pt x="5537200" y="1845734"/>
                </a:lnTo>
                <a:lnTo>
                  <a:pt x="5537200" y="27093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2" name="Grupo 21"/>
          <p:cNvGrpSpPr/>
          <p:nvPr/>
        </p:nvGrpSpPr>
        <p:grpSpPr>
          <a:xfrm>
            <a:off x="11228787" y="264556"/>
            <a:ext cx="667581" cy="667581"/>
            <a:chOff x="11146899" y="250908"/>
            <a:chExt cx="667581" cy="6675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Elipse 22"/>
            <p:cNvSpPr/>
            <p:nvPr/>
          </p:nvSpPr>
          <p:spPr>
            <a:xfrm>
              <a:off x="11146899" y="250908"/>
              <a:ext cx="667581" cy="667581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Multiplicar 23"/>
            <p:cNvSpPr/>
            <p:nvPr/>
          </p:nvSpPr>
          <p:spPr>
            <a:xfrm>
              <a:off x="11239469" y="343478"/>
              <a:ext cx="482440" cy="482440"/>
            </a:xfrm>
            <a:prstGeom prst="mathMultipl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7" name="Retângulo 26"/>
          <p:cNvSpPr/>
          <p:nvPr/>
        </p:nvSpPr>
        <p:spPr>
          <a:xfrm>
            <a:off x="6542314" y="500743"/>
            <a:ext cx="4234543" cy="15566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6771252" y="741544"/>
            <a:ext cx="3913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Nesta tela, diga quais foram as realizações e se as metas e os objetivos foram cumpridos, </a:t>
            </a: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baseando-se nas informações do slide anterior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25" name="Forma livre 24"/>
          <p:cNvSpPr/>
          <p:nvPr/>
        </p:nvSpPr>
        <p:spPr>
          <a:xfrm rot="8100000">
            <a:off x="2443619" y="119197"/>
            <a:ext cx="6582865" cy="6582867"/>
          </a:xfrm>
          <a:custGeom>
            <a:avLst/>
            <a:gdLst>
              <a:gd name="connsiteX0" fmla="*/ 4489781 w 7021616"/>
              <a:gd name="connsiteY0" fmla="*/ 6647391 h 7021617"/>
              <a:gd name="connsiteX1" fmla="*/ 4489781 w 7021616"/>
              <a:gd name="connsiteY1" fmla="*/ 6293396 h 7021617"/>
              <a:gd name="connsiteX2" fmla="*/ 0 w 7021616"/>
              <a:gd name="connsiteY2" fmla="*/ 1803615 h 7021617"/>
              <a:gd name="connsiteX3" fmla="*/ 1803614 w 7021616"/>
              <a:gd name="connsiteY3" fmla="*/ 0 h 7021617"/>
              <a:gd name="connsiteX4" fmla="*/ 7021616 w 7021616"/>
              <a:gd name="connsiteY4" fmla="*/ 5218002 h 7021617"/>
              <a:gd name="connsiteX5" fmla="*/ 5218002 w 7021616"/>
              <a:gd name="connsiteY5" fmla="*/ 7021617 h 7021617"/>
              <a:gd name="connsiteX6" fmla="*/ 4843776 w 7021616"/>
              <a:gd name="connsiteY6" fmla="*/ 6647391 h 7021617"/>
              <a:gd name="connsiteX0" fmla="*/ 4489781 w 7021616"/>
              <a:gd name="connsiteY0" fmla="*/ 6131667 h 6505893"/>
              <a:gd name="connsiteX1" fmla="*/ 4489781 w 7021616"/>
              <a:gd name="connsiteY1" fmla="*/ 5777672 h 6505893"/>
              <a:gd name="connsiteX2" fmla="*/ 0 w 7021616"/>
              <a:gd name="connsiteY2" fmla="*/ 1287891 h 6505893"/>
              <a:gd name="connsiteX3" fmla="*/ 1287890 w 7021616"/>
              <a:gd name="connsiteY3" fmla="*/ 0 h 6505893"/>
              <a:gd name="connsiteX4" fmla="*/ 7021616 w 7021616"/>
              <a:gd name="connsiteY4" fmla="*/ 4702278 h 6505893"/>
              <a:gd name="connsiteX5" fmla="*/ 5218002 w 7021616"/>
              <a:gd name="connsiteY5" fmla="*/ 6505893 h 6505893"/>
              <a:gd name="connsiteX6" fmla="*/ 4843776 w 7021616"/>
              <a:gd name="connsiteY6" fmla="*/ 6131667 h 6505893"/>
              <a:gd name="connsiteX7" fmla="*/ 4489781 w 7021616"/>
              <a:gd name="connsiteY7" fmla="*/ 6131667 h 6505893"/>
              <a:gd name="connsiteX0" fmla="*/ 4489781 w 7021616"/>
              <a:gd name="connsiteY0" fmla="*/ 6224035 h 6598261"/>
              <a:gd name="connsiteX1" fmla="*/ 4489781 w 7021616"/>
              <a:gd name="connsiteY1" fmla="*/ 5870040 h 6598261"/>
              <a:gd name="connsiteX2" fmla="*/ 0 w 7021616"/>
              <a:gd name="connsiteY2" fmla="*/ 1380259 h 6598261"/>
              <a:gd name="connsiteX3" fmla="*/ 1364865 w 7021616"/>
              <a:gd name="connsiteY3" fmla="*/ 0 h 6598261"/>
              <a:gd name="connsiteX4" fmla="*/ 7021616 w 7021616"/>
              <a:gd name="connsiteY4" fmla="*/ 4794646 h 6598261"/>
              <a:gd name="connsiteX5" fmla="*/ 5218002 w 7021616"/>
              <a:gd name="connsiteY5" fmla="*/ 6598261 h 6598261"/>
              <a:gd name="connsiteX6" fmla="*/ 4843776 w 7021616"/>
              <a:gd name="connsiteY6" fmla="*/ 6224035 h 6598261"/>
              <a:gd name="connsiteX7" fmla="*/ 4489781 w 7021616"/>
              <a:gd name="connsiteY7" fmla="*/ 6224035 h 6598261"/>
              <a:gd name="connsiteX0" fmla="*/ 4489781 w 7021616"/>
              <a:gd name="connsiteY0" fmla="*/ 6208641 h 6582867"/>
              <a:gd name="connsiteX1" fmla="*/ 4489781 w 7021616"/>
              <a:gd name="connsiteY1" fmla="*/ 5854646 h 6582867"/>
              <a:gd name="connsiteX2" fmla="*/ 0 w 7021616"/>
              <a:gd name="connsiteY2" fmla="*/ 1364865 h 6582867"/>
              <a:gd name="connsiteX3" fmla="*/ 1395655 w 7021616"/>
              <a:gd name="connsiteY3" fmla="*/ 0 h 6582867"/>
              <a:gd name="connsiteX4" fmla="*/ 7021616 w 7021616"/>
              <a:gd name="connsiteY4" fmla="*/ 4779252 h 6582867"/>
              <a:gd name="connsiteX5" fmla="*/ 5218002 w 7021616"/>
              <a:gd name="connsiteY5" fmla="*/ 6582867 h 6582867"/>
              <a:gd name="connsiteX6" fmla="*/ 4843776 w 7021616"/>
              <a:gd name="connsiteY6" fmla="*/ 6208641 h 6582867"/>
              <a:gd name="connsiteX7" fmla="*/ 4489781 w 7021616"/>
              <a:gd name="connsiteY7" fmla="*/ 6208641 h 6582867"/>
              <a:gd name="connsiteX0" fmla="*/ 4489781 w 7021616"/>
              <a:gd name="connsiteY0" fmla="*/ 6208641 h 6582867"/>
              <a:gd name="connsiteX1" fmla="*/ 4489781 w 7021616"/>
              <a:gd name="connsiteY1" fmla="*/ 5854646 h 6582867"/>
              <a:gd name="connsiteX2" fmla="*/ 0 w 7021616"/>
              <a:gd name="connsiteY2" fmla="*/ 1364865 h 6582867"/>
              <a:gd name="connsiteX3" fmla="*/ 1364866 w 7021616"/>
              <a:gd name="connsiteY3" fmla="*/ 0 h 6582867"/>
              <a:gd name="connsiteX4" fmla="*/ 7021616 w 7021616"/>
              <a:gd name="connsiteY4" fmla="*/ 4779252 h 6582867"/>
              <a:gd name="connsiteX5" fmla="*/ 5218002 w 7021616"/>
              <a:gd name="connsiteY5" fmla="*/ 6582867 h 6582867"/>
              <a:gd name="connsiteX6" fmla="*/ 4843776 w 7021616"/>
              <a:gd name="connsiteY6" fmla="*/ 6208641 h 6582867"/>
              <a:gd name="connsiteX7" fmla="*/ 4489781 w 7021616"/>
              <a:gd name="connsiteY7" fmla="*/ 6208641 h 6582867"/>
              <a:gd name="connsiteX0" fmla="*/ 4489781 w 6636747"/>
              <a:gd name="connsiteY0" fmla="*/ 6208641 h 6582867"/>
              <a:gd name="connsiteX1" fmla="*/ 4489781 w 6636747"/>
              <a:gd name="connsiteY1" fmla="*/ 5854646 h 6582867"/>
              <a:gd name="connsiteX2" fmla="*/ 0 w 6636747"/>
              <a:gd name="connsiteY2" fmla="*/ 1364865 h 6582867"/>
              <a:gd name="connsiteX3" fmla="*/ 1364866 w 6636747"/>
              <a:gd name="connsiteY3" fmla="*/ 0 h 6582867"/>
              <a:gd name="connsiteX4" fmla="*/ 6636747 w 6636747"/>
              <a:gd name="connsiteY4" fmla="*/ 5164121 h 6582867"/>
              <a:gd name="connsiteX5" fmla="*/ 5218002 w 6636747"/>
              <a:gd name="connsiteY5" fmla="*/ 6582867 h 6582867"/>
              <a:gd name="connsiteX6" fmla="*/ 4843776 w 6636747"/>
              <a:gd name="connsiteY6" fmla="*/ 6208641 h 6582867"/>
              <a:gd name="connsiteX7" fmla="*/ 4489781 w 6636747"/>
              <a:gd name="connsiteY7" fmla="*/ 6208641 h 6582867"/>
              <a:gd name="connsiteX0" fmla="*/ 4489781 w 6605957"/>
              <a:gd name="connsiteY0" fmla="*/ 6208641 h 6582867"/>
              <a:gd name="connsiteX1" fmla="*/ 4489781 w 6605957"/>
              <a:gd name="connsiteY1" fmla="*/ 5854646 h 6582867"/>
              <a:gd name="connsiteX2" fmla="*/ 0 w 6605957"/>
              <a:gd name="connsiteY2" fmla="*/ 1364865 h 6582867"/>
              <a:gd name="connsiteX3" fmla="*/ 1364866 w 6605957"/>
              <a:gd name="connsiteY3" fmla="*/ 0 h 6582867"/>
              <a:gd name="connsiteX4" fmla="*/ 6605957 w 6605957"/>
              <a:gd name="connsiteY4" fmla="*/ 5210305 h 6582867"/>
              <a:gd name="connsiteX5" fmla="*/ 5218002 w 6605957"/>
              <a:gd name="connsiteY5" fmla="*/ 6582867 h 6582867"/>
              <a:gd name="connsiteX6" fmla="*/ 4843776 w 6605957"/>
              <a:gd name="connsiteY6" fmla="*/ 6208641 h 6582867"/>
              <a:gd name="connsiteX7" fmla="*/ 4489781 w 6605957"/>
              <a:gd name="connsiteY7" fmla="*/ 6208641 h 6582867"/>
              <a:gd name="connsiteX0" fmla="*/ 4489781 w 6598259"/>
              <a:gd name="connsiteY0" fmla="*/ 6208641 h 6582867"/>
              <a:gd name="connsiteX1" fmla="*/ 4489781 w 6598259"/>
              <a:gd name="connsiteY1" fmla="*/ 5854646 h 6582867"/>
              <a:gd name="connsiteX2" fmla="*/ 0 w 6598259"/>
              <a:gd name="connsiteY2" fmla="*/ 1364865 h 6582867"/>
              <a:gd name="connsiteX3" fmla="*/ 1364866 w 6598259"/>
              <a:gd name="connsiteY3" fmla="*/ 0 h 6582867"/>
              <a:gd name="connsiteX4" fmla="*/ 6598259 w 6598259"/>
              <a:gd name="connsiteY4" fmla="*/ 5218002 h 6582867"/>
              <a:gd name="connsiteX5" fmla="*/ 5218002 w 6598259"/>
              <a:gd name="connsiteY5" fmla="*/ 6582867 h 6582867"/>
              <a:gd name="connsiteX6" fmla="*/ 4843776 w 6598259"/>
              <a:gd name="connsiteY6" fmla="*/ 6208641 h 6582867"/>
              <a:gd name="connsiteX7" fmla="*/ 4489781 w 6598259"/>
              <a:gd name="connsiteY7" fmla="*/ 6208641 h 6582867"/>
              <a:gd name="connsiteX0" fmla="*/ 4489781 w 6567470"/>
              <a:gd name="connsiteY0" fmla="*/ 6208641 h 6582867"/>
              <a:gd name="connsiteX1" fmla="*/ 4489781 w 6567470"/>
              <a:gd name="connsiteY1" fmla="*/ 5854646 h 6582867"/>
              <a:gd name="connsiteX2" fmla="*/ 0 w 6567470"/>
              <a:gd name="connsiteY2" fmla="*/ 1364865 h 6582867"/>
              <a:gd name="connsiteX3" fmla="*/ 1364866 w 6567470"/>
              <a:gd name="connsiteY3" fmla="*/ 0 h 6582867"/>
              <a:gd name="connsiteX4" fmla="*/ 6567470 w 6567470"/>
              <a:gd name="connsiteY4" fmla="*/ 5233396 h 6582867"/>
              <a:gd name="connsiteX5" fmla="*/ 5218002 w 6567470"/>
              <a:gd name="connsiteY5" fmla="*/ 6582867 h 6582867"/>
              <a:gd name="connsiteX6" fmla="*/ 4843776 w 6567470"/>
              <a:gd name="connsiteY6" fmla="*/ 6208641 h 6582867"/>
              <a:gd name="connsiteX7" fmla="*/ 4489781 w 6567470"/>
              <a:gd name="connsiteY7" fmla="*/ 6208641 h 6582867"/>
              <a:gd name="connsiteX0" fmla="*/ 4489781 w 6582865"/>
              <a:gd name="connsiteY0" fmla="*/ 6208641 h 6582867"/>
              <a:gd name="connsiteX1" fmla="*/ 4489781 w 6582865"/>
              <a:gd name="connsiteY1" fmla="*/ 5854646 h 6582867"/>
              <a:gd name="connsiteX2" fmla="*/ 0 w 6582865"/>
              <a:gd name="connsiteY2" fmla="*/ 1364865 h 6582867"/>
              <a:gd name="connsiteX3" fmla="*/ 1364866 w 6582865"/>
              <a:gd name="connsiteY3" fmla="*/ 0 h 6582867"/>
              <a:gd name="connsiteX4" fmla="*/ 6582865 w 6582865"/>
              <a:gd name="connsiteY4" fmla="*/ 5218002 h 6582867"/>
              <a:gd name="connsiteX5" fmla="*/ 5218002 w 6582865"/>
              <a:gd name="connsiteY5" fmla="*/ 6582867 h 6582867"/>
              <a:gd name="connsiteX6" fmla="*/ 4843776 w 6582865"/>
              <a:gd name="connsiteY6" fmla="*/ 6208641 h 6582867"/>
              <a:gd name="connsiteX7" fmla="*/ 4489781 w 6582865"/>
              <a:gd name="connsiteY7" fmla="*/ 6208641 h 658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82865" h="6582867">
                <a:moveTo>
                  <a:pt x="4489781" y="6208641"/>
                </a:moveTo>
                <a:lnTo>
                  <a:pt x="4489781" y="5854646"/>
                </a:lnTo>
                <a:lnTo>
                  <a:pt x="0" y="1364865"/>
                </a:lnTo>
                <a:lnTo>
                  <a:pt x="1364866" y="0"/>
                </a:lnTo>
                <a:lnTo>
                  <a:pt x="6582865" y="5218002"/>
                </a:lnTo>
                <a:lnTo>
                  <a:pt x="5218002" y="6582867"/>
                </a:lnTo>
                <a:lnTo>
                  <a:pt x="4843776" y="6208641"/>
                </a:lnTo>
                <a:lnTo>
                  <a:pt x="4489781" y="62086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2522842" y="2801843"/>
            <a:ext cx="6597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Use um título condizente com o resultado alcançado. </a:t>
            </a:r>
            <a:b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Se os números forem positivos, algo como: “Nos superamos!”; “Vitória de todos!”; “A dedicação de todos venceu!” etc. Caso os números não tenham sido positivos, use algo como: “Precisamos ser ainda melhores!”; “Podemos muito mais”; “Vamos nos superar!” etc.  </a:t>
            </a:r>
          </a:p>
        </p:txBody>
      </p:sp>
      <p:sp>
        <p:nvSpPr>
          <p:cNvPr id="51" name="Espaço Reservado para Conteúdo 2"/>
          <p:cNvSpPr txBox="1">
            <a:spLocks/>
          </p:cNvSpPr>
          <p:nvPr/>
        </p:nvSpPr>
        <p:spPr>
          <a:xfrm>
            <a:off x="1933910" y="535882"/>
            <a:ext cx="3590589" cy="1616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srgbClr val="C05200"/>
                </a:solidFill>
                <a:latin typeface="Rockwell" panose="02060603020205020403" pitchFamily="18" charset="0"/>
              </a:rPr>
              <a:t>VITÓRIA </a:t>
            </a:r>
            <a:r>
              <a:rPr lang="pt-BR" sz="4400" dirty="0">
                <a:solidFill>
                  <a:srgbClr val="C05200"/>
                </a:solidFill>
                <a:latin typeface="Brush Script MT" panose="03060802040406070304" pitchFamily="66" charset="0"/>
              </a:rPr>
              <a:t>de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srgbClr val="434343"/>
                </a:solidFill>
                <a:latin typeface="Rockwell" panose="02060603020205020403" pitchFamily="18" charset="0"/>
              </a:rPr>
              <a:t>TODOS</a:t>
            </a:r>
          </a:p>
        </p:txBody>
      </p:sp>
      <p:grpSp>
        <p:nvGrpSpPr>
          <p:cNvPr id="52" name="Grupo 51"/>
          <p:cNvGrpSpPr/>
          <p:nvPr/>
        </p:nvGrpSpPr>
        <p:grpSpPr>
          <a:xfrm rot="10800000">
            <a:off x="1993831" y="1599900"/>
            <a:ext cx="2863919" cy="80210"/>
            <a:chOff x="882316" y="1347538"/>
            <a:chExt cx="10315073" cy="80210"/>
          </a:xfrm>
        </p:grpSpPr>
        <p:cxnSp>
          <p:nvCxnSpPr>
            <p:cNvPr id="53" name="Conector reto 52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C0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C0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o 54"/>
          <p:cNvGrpSpPr/>
          <p:nvPr/>
        </p:nvGrpSpPr>
        <p:grpSpPr>
          <a:xfrm>
            <a:off x="4037289" y="1147698"/>
            <a:ext cx="791280" cy="272715"/>
            <a:chOff x="1871606" y="874982"/>
            <a:chExt cx="791280" cy="272715"/>
          </a:xfrm>
        </p:grpSpPr>
        <p:cxnSp>
          <p:nvCxnSpPr>
            <p:cNvPr id="56" name="Conector reto 55"/>
            <p:cNvCxnSpPr/>
            <p:nvPr/>
          </p:nvCxnSpPr>
          <p:spPr>
            <a:xfrm flipH="1">
              <a:off x="1871606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/>
            <p:cNvCxnSpPr/>
            <p:nvPr/>
          </p:nvCxnSpPr>
          <p:spPr>
            <a:xfrm flipH="1">
              <a:off x="2044461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 flipH="1">
              <a:off x="2217316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 flipH="1">
              <a:off x="2390171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457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" y="1251"/>
            <a:ext cx="12188976" cy="6858014"/>
          </a:xfrm>
          <a:prstGeom prst="rect">
            <a:avLst/>
          </a:prstGeom>
        </p:spPr>
      </p:pic>
      <p:pic>
        <p:nvPicPr>
          <p:cNvPr id="69" name="Imagem 6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5"/>
          <a:stretch/>
        </p:blipFill>
        <p:spPr>
          <a:xfrm>
            <a:off x="5342020" y="0"/>
            <a:ext cx="6848457" cy="6858000"/>
          </a:xfrm>
          <a:prstGeom prst="rect">
            <a:avLst/>
          </a:prstGeom>
        </p:spPr>
      </p:pic>
      <p:graphicFrame>
        <p:nvGraphicFramePr>
          <p:cNvPr id="30" name="Gráfico 29"/>
          <p:cNvGraphicFramePr/>
          <p:nvPr>
            <p:extLst>
              <p:ext uri="{D42A27DB-BD31-4B8C-83A1-F6EECF244321}">
                <p14:modId xmlns:p14="http://schemas.microsoft.com/office/powerpoint/2010/main" val="1928617308"/>
              </p:ext>
            </p:extLst>
          </p:nvPr>
        </p:nvGraphicFramePr>
        <p:xfrm>
          <a:off x="899445" y="2115402"/>
          <a:ext cx="4871217" cy="421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4177169380"/>
              </p:ext>
            </p:extLst>
          </p:nvPr>
        </p:nvGraphicFramePr>
        <p:xfrm>
          <a:off x="6054518" y="770021"/>
          <a:ext cx="5886230" cy="55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57" t="15907" r="3409" b="33099"/>
          <a:stretch/>
        </p:blipFill>
        <p:spPr>
          <a:xfrm>
            <a:off x="8053136" y="1090863"/>
            <a:ext cx="3721769" cy="3497180"/>
          </a:xfrm>
          <a:prstGeom prst="rect">
            <a:avLst/>
          </a:prstGeom>
        </p:spPr>
      </p:pic>
      <p:pic>
        <p:nvPicPr>
          <p:cNvPr id="71" name="Imagem 7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6" t="50994"/>
          <a:stretch/>
        </p:blipFill>
        <p:spPr>
          <a:xfrm>
            <a:off x="9240252" y="3497178"/>
            <a:ext cx="2950225" cy="3360821"/>
          </a:xfrm>
          <a:prstGeom prst="rect">
            <a:avLst/>
          </a:prstGeom>
        </p:spPr>
      </p:pic>
      <p:sp>
        <p:nvSpPr>
          <p:cNvPr id="32" name="Espaço Reservado para Conteúdo 2"/>
          <p:cNvSpPr txBox="1">
            <a:spLocks/>
          </p:cNvSpPr>
          <p:nvPr/>
        </p:nvSpPr>
        <p:spPr>
          <a:xfrm>
            <a:off x="1933910" y="535882"/>
            <a:ext cx="3590589" cy="1616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srgbClr val="C05200"/>
                </a:solidFill>
                <a:latin typeface="Rockwell" panose="02060603020205020403" pitchFamily="18" charset="0"/>
              </a:rPr>
              <a:t>VITÓRIA </a:t>
            </a:r>
            <a:r>
              <a:rPr lang="pt-BR" sz="4400" dirty="0">
                <a:solidFill>
                  <a:srgbClr val="C05200"/>
                </a:solidFill>
                <a:latin typeface="Brush Script MT" panose="03060802040406070304" pitchFamily="66" charset="0"/>
              </a:rPr>
              <a:t>de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pt-BR" sz="4400" dirty="0">
                <a:solidFill>
                  <a:srgbClr val="434343"/>
                </a:solidFill>
                <a:latin typeface="Rockwell" panose="02060603020205020403" pitchFamily="18" charset="0"/>
              </a:rPr>
              <a:t>TODOS</a:t>
            </a:r>
          </a:p>
        </p:txBody>
      </p:sp>
      <p:sp>
        <p:nvSpPr>
          <p:cNvPr id="33" name="Espaço Reservado para Conteúdo 2"/>
          <p:cNvSpPr txBox="1">
            <a:spLocks/>
          </p:cNvSpPr>
          <p:nvPr/>
        </p:nvSpPr>
        <p:spPr>
          <a:xfrm>
            <a:off x="388315" y="787227"/>
            <a:ext cx="1351547" cy="516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400" b="1" dirty="0">
                <a:solidFill>
                  <a:srgbClr val="C05200"/>
                </a:solidFill>
                <a:latin typeface="Brush Script MT" panose="03060802040406070304" pitchFamily="66" charset="0"/>
              </a:rPr>
              <a:t>2014</a:t>
            </a:r>
          </a:p>
        </p:txBody>
      </p:sp>
      <p:sp>
        <p:nvSpPr>
          <p:cNvPr id="34" name="Elipse 33"/>
          <p:cNvSpPr/>
          <p:nvPr/>
        </p:nvSpPr>
        <p:spPr>
          <a:xfrm>
            <a:off x="468524" y="443909"/>
            <a:ext cx="1235243" cy="1235243"/>
          </a:xfrm>
          <a:prstGeom prst="ellipse">
            <a:avLst/>
          </a:prstGeom>
          <a:noFill/>
          <a:ln w="57150">
            <a:solidFill>
              <a:srgbClr val="C05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    </a:t>
            </a:r>
          </a:p>
        </p:txBody>
      </p:sp>
      <p:grpSp>
        <p:nvGrpSpPr>
          <p:cNvPr id="35" name="Grupo 34"/>
          <p:cNvGrpSpPr/>
          <p:nvPr/>
        </p:nvGrpSpPr>
        <p:grpSpPr>
          <a:xfrm rot="10800000">
            <a:off x="1993831" y="1599900"/>
            <a:ext cx="2863919" cy="80210"/>
            <a:chOff x="882316" y="1347538"/>
            <a:chExt cx="10315073" cy="80210"/>
          </a:xfrm>
        </p:grpSpPr>
        <p:cxnSp>
          <p:nvCxnSpPr>
            <p:cNvPr id="36" name="Conector reto 35"/>
            <p:cNvCxnSpPr/>
            <p:nvPr/>
          </p:nvCxnSpPr>
          <p:spPr>
            <a:xfrm>
              <a:off x="882316" y="1347538"/>
              <a:ext cx="10315073" cy="0"/>
            </a:xfrm>
            <a:prstGeom prst="line">
              <a:avLst/>
            </a:prstGeom>
            <a:ln w="57150">
              <a:solidFill>
                <a:srgbClr val="C0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/>
            <p:cNvCxnSpPr/>
            <p:nvPr/>
          </p:nvCxnSpPr>
          <p:spPr>
            <a:xfrm>
              <a:off x="882316" y="1427748"/>
              <a:ext cx="10315073" cy="0"/>
            </a:xfrm>
            <a:prstGeom prst="line">
              <a:avLst/>
            </a:prstGeom>
            <a:ln w="3175">
              <a:solidFill>
                <a:srgbClr val="C05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o 45"/>
          <p:cNvGrpSpPr/>
          <p:nvPr/>
        </p:nvGrpSpPr>
        <p:grpSpPr>
          <a:xfrm>
            <a:off x="4037289" y="1147698"/>
            <a:ext cx="791280" cy="272715"/>
            <a:chOff x="1871606" y="874982"/>
            <a:chExt cx="791280" cy="272715"/>
          </a:xfrm>
        </p:grpSpPr>
        <p:cxnSp>
          <p:nvCxnSpPr>
            <p:cNvPr id="47" name="Conector reto 46"/>
            <p:cNvCxnSpPr/>
            <p:nvPr/>
          </p:nvCxnSpPr>
          <p:spPr>
            <a:xfrm flipH="1">
              <a:off x="1871606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to 48"/>
            <p:cNvCxnSpPr/>
            <p:nvPr/>
          </p:nvCxnSpPr>
          <p:spPr>
            <a:xfrm flipH="1">
              <a:off x="2044461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to 49"/>
            <p:cNvCxnSpPr/>
            <p:nvPr/>
          </p:nvCxnSpPr>
          <p:spPr>
            <a:xfrm flipH="1">
              <a:off x="2217316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to 50"/>
            <p:cNvCxnSpPr/>
            <p:nvPr/>
          </p:nvCxnSpPr>
          <p:spPr>
            <a:xfrm flipH="1">
              <a:off x="2390171" y="874982"/>
              <a:ext cx="272715" cy="272715"/>
            </a:xfrm>
            <a:prstGeom prst="line">
              <a:avLst/>
            </a:prstGeom>
            <a:ln>
              <a:solidFill>
                <a:srgbClr val="4343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8336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2025</Words>
  <Application>Microsoft Office PowerPoint</Application>
  <PresentationFormat>Widescreen</PresentationFormat>
  <Paragraphs>1005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Brush Script MT</vt:lpstr>
      <vt:lpstr>Calibri</vt:lpstr>
      <vt:lpstr>Franklin Gothic Book</vt:lpstr>
      <vt:lpstr>Rockwell</vt:lpstr>
      <vt:lpstr>Tertre Med</vt:lpstr>
      <vt:lpstr>Tema do Office</vt:lpstr>
      <vt:lpstr>NOME DO PALESTRANTE</vt:lpstr>
      <vt:lpstr>NOME DO PALESTRANTE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para apresentação de resultados e novas metas</dc:title>
  <dc:creator>Thailani Gabriel Tiezzi</dc:creator>
  <cp:lastModifiedBy>Thais Bernardes</cp:lastModifiedBy>
  <cp:revision>169</cp:revision>
  <dcterms:created xsi:type="dcterms:W3CDTF">2014-09-26T19:19:18Z</dcterms:created>
  <dcterms:modified xsi:type="dcterms:W3CDTF">2021-03-15T14:40:51Z</dcterms:modified>
</cp:coreProperties>
</file>